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71" r:id="rId8"/>
    <p:sldId id="272" r:id="rId9"/>
    <p:sldId id="273" r:id="rId10"/>
    <p:sldId id="260" r:id="rId11"/>
    <p:sldId id="280" r:id="rId12"/>
    <p:sldId id="274" r:id="rId13"/>
    <p:sldId id="275" r:id="rId14"/>
    <p:sldId id="276" r:id="rId15"/>
    <p:sldId id="277" r:id="rId16"/>
    <p:sldId id="281" r:id="rId17"/>
    <p:sldId id="283" r:id="rId18"/>
    <p:sldId id="284" r:id="rId19"/>
    <p:sldId id="285" r:id="rId20"/>
    <p:sldId id="282" r:id="rId21"/>
    <p:sldId id="26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7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7" autoAdjust="0"/>
    <p:restoredTop sz="84354"/>
  </p:normalViewPr>
  <p:slideViewPr>
    <p:cSldViewPr snapToGrid="0">
      <p:cViewPr varScale="1">
        <p:scale>
          <a:sx n="107" d="100"/>
          <a:sy n="107" d="100"/>
        </p:scale>
        <p:origin x="1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5" d="100"/>
          <a:sy n="155" d="100"/>
        </p:scale>
        <p:origin x="2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21E3928-262F-6179-EC3F-C028FFE71A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B7DF47-94D9-66A1-8001-324CFB7E81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C234-94A7-004C-8A92-75BCF8539FBF}" type="datetimeFigureOut">
              <a:rPr kumimoji="1" lang="zh-CN" altLang="en-US" smtClean="0"/>
              <a:t>2024/11/20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1CB314-73A4-D6C3-067D-4C10E2472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FE200B-7E4B-DB5C-DFF3-0FE9BBB78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AF0CB-5A0C-704A-84DA-6AAFD63349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20566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E59E-E246-FC47-B503-A078FE7F63F4}" type="datetimeFigureOut">
              <a:rPr lang="en-US" smtClean="0"/>
              <a:t>11/20/24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E3A11-63C2-AF4D-A118-8A6D78D7B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5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Harnessing Streaming Data for AI-Driven Applications with Apache </a:t>
            </a:r>
            <a:r>
              <a:rPr lang="en-MY" dirty="0" err="1"/>
              <a:t>Flink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0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LLM?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3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dirty="0"/>
              <a:t>Explosion (Late 2022)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Announcement of ChatGPT sparks rapid adoption, reaching over 100 million users.</a:t>
            </a:r>
          </a:p>
          <a:p>
            <a:r>
              <a:rPr lang="en-MY" b="1" dirty="0"/>
              <a:t>Experimentation (2023)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Developers actively explore generative AI models from key players, including Cohere, Google, Meta, Microsoft, Mistral AI, and others.</a:t>
            </a:r>
          </a:p>
          <a:p>
            <a:r>
              <a:rPr lang="en-MY" b="1" dirty="0"/>
              <a:t>Production Phase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Enterprises allocate budgets and formalize generative AI use cases, defining key performance indicators (KPIs) to measure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D618-D0D0-ADC0-CB52-EDA4EFE3B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C020-D522-F2F0-4193-126A04D25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EC839-0105-FBBA-7701-DE3EC8783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LLM?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83A9F-A50F-0982-98C0-28E6B0413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dirty="0"/>
              <a:t>Real-time processing</a:t>
            </a:r>
            <a:r>
              <a:rPr lang="en-MY" dirty="0"/>
              <a:t>: Flink processes data as it arrives, allowing immediate analysis and response.</a:t>
            </a:r>
          </a:p>
          <a:p>
            <a:r>
              <a:rPr lang="en-MY" b="1" dirty="0"/>
              <a:t>Low latency</a:t>
            </a:r>
            <a:r>
              <a:rPr lang="en-MY" dirty="0"/>
              <a:t>: It processes events with minimal delay, making it suitable for time-sensitive applications.</a:t>
            </a:r>
          </a:p>
          <a:p>
            <a:r>
              <a:rPr lang="en-MY" b="1" dirty="0"/>
              <a:t>Scalability</a:t>
            </a:r>
            <a:r>
              <a:rPr lang="en-MY" dirty="0"/>
              <a:t>: It can handle massive amounts of data across multiple nodes, scaling as needed.</a:t>
            </a:r>
          </a:p>
          <a:p>
            <a:r>
              <a:rPr lang="en-MY" b="1" dirty="0"/>
              <a:t>Stateful operations</a:t>
            </a:r>
            <a:r>
              <a:rPr lang="en-MY" dirty="0"/>
              <a:t>: It supports maintaining state across events, enabling complex logic like aggregations, joins, and windowing.</a:t>
            </a:r>
          </a:p>
          <a:p>
            <a:r>
              <a:rPr lang="en-MY" b="1" dirty="0"/>
              <a:t>Event-time processing</a:t>
            </a:r>
            <a:r>
              <a:rPr lang="en-MY" dirty="0"/>
              <a:t>: Flink handles out-of-order events using timestamps, ensuring accurate time-based computations in real-time.</a:t>
            </a:r>
          </a:p>
          <a:p>
            <a:r>
              <a:rPr lang="en-MY" b="1" dirty="0"/>
              <a:t>Fault tolerance</a:t>
            </a:r>
            <a:r>
              <a:rPr lang="en-MY" dirty="0"/>
              <a:t>: Flink guarantees processing correctness even in case of failures, ensuring no data is lost.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7D3AD-45AD-986C-8F8C-6F00307E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91E56-5E55-2DB9-30FC-6BEEB5619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CD904-1C6C-B7FF-254C-5C59170E4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  <a:p>
            <a:r>
              <a:rPr lang="en-MY" dirty="0"/>
              <a:t>Apache Flink integrates with a wide variety of </a:t>
            </a:r>
            <a:r>
              <a:rPr lang="en-MY" b="1" dirty="0"/>
              <a:t>source</a:t>
            </a:r>
            <a:r>
              <a:rPr lang="en-MY" dirty="0"/>
              <a:t> and </a:t>
            </a:r>
            <a:r>
              <a:rPr lang="en-MY" b="1" dirty="0"/>
              <a:t>sink</a:t>
            </a:r>
            <a:r>
              <a:rPr lang="en-MY" dirty="0"/>
              <a:t> services, making it highly flexible for different use cases.</a:t>
            </a:r>
          </a:p>
          <a:p>
            <a:r>
              <a:rPr lang="en-MY" dirty="0"/>
              <a:t>This broad integration allows Apache Flink to handle a wide range of data sources and destinations, making it adaptable to many different real-time data streaming applications.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A755A-84FF-25D4-0765-2EA2B0E66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7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B999-D5ED-5CC4-782A-645CB8B0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C82682-1374-118E-EAB6-E7B3BF8E0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B7000-8A41-5C9F-6288-295E8AAED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LLM?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B6BD5-86EC-108B-8001-7A5130F6D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52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FDDAC-F4FE-A34B-5842-7971C350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DA9AE-07D4-E63F-BB0F-E01390D53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3C1DC-7E80-7F30-34FD-C0E3E0F02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22C8A-B31C-BEE4-9C21-0CBCBB1C1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55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F802E7A-8C17-226C-6F21-120DC9AC01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23E83-FC57-0176-34CE-9EE39697FD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218926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7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9130FB1-A56E-DFDC-D8EF-C96A24CF08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D838E-BB2D-F563-C21B-F3192C99A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218926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6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43E447DF-1746-7599-3F0A-02F968006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5926F-12E0-E88C-7BAA-B04D32A4B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191630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" userDrawn="1">
          <p15:clr>
            <a:srgbClr val="FBAE40"/>
          </p15:clr>
        </p15:guide>
        <p15:guide id="2" pos="7083" userDrawn="1">
          <p15:clr>
            <a:srgbClr val="FBAE40"/>
          </p15:clr>
        </p15:guide>
        <p15:guide id="3" orient="horz" pos="388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B25C0B87-B70E-D6AC-427A-7D2BC83A8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48FC9-F663-9112-F4D9-A39AE80BE5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191630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8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8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26" Type="http://schemas.openxmlformats.org/officeDocument/2006/relationships/image" Target="../media/image38.svg"/><Relationship Id="rId39" Type="http://schemas.openxmlformats.org/officeDocument/2006/relationships/image" Target="../media/image51.png"/><Relationship Id="rId21" Type="http://schemas.openxmlformats.org/officeDocument/2006/relationships/image" Target="../media/image33.svg"/><Relationship Id="rId34" Type="http://schemas.openxmlformats.org/officeDocument/2006/relationships/image" Target="../media/image46.svg"/><Relationship Id="rId42" Type="http://schemas.openxmlformats.org/officeDocument/2006/relationships/image" Target="../media/image54.svg"/><Relationship Id="rId47" Type="http://schemas.openxmlformats.org/officeDocument/2006/relationships/image" Target="../media/image59.png"/><Relationship Id="rId50" Type="http://schemas.openxmlformats.org/officeDocument/2006/relationships/image" Target="../media/image62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29" Type="http://schemas.openxmlformats.org/officeDocument/2006/relationships/image" Target="../media/image41.png"/><Relationship Id="rId11" Type="http://schemas.openxmlformats.org/officeDocument/2006/relationships/image" Target="../media/image23.svg"/><Relationship Id="rId24" Type="http://schemas.openxmlformats.org/officeDocument/2006/relationships/image" Target="../media/image36.svg"/><Relationship Id="rId32" Type="http://schemas.openxmlformats.org/officeDocument/2006/relationships/image" Target="../media/image44.svg"/><Relationship Id="rId37" Type="http://schemas.openxmlformats.org/officeDocument/2006/relationships/image" Target="../media/image49.png"/><Relationship Id="rId40" Type="http://schemas.openxmlformats.org/officeDocument/2006/relationships/image" Target="../media/image52.svg"/><Relationship Id="rId45" Type="http://schemas.openxmlformats.org/officeDocument/2006/relationships/image" Target="../media/image57.png"/><Relationship Id="rId53" Type="http://schemas.openxmlformats.org/officeDocument/2006/relationships/image" Target="../media/image65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31" Type="http://schemas.openxmlformats.org/officeDocument/2006/relationships/image" Target="../media/image43.png"/><Relationship Id="rId44" Type="http://schemas.openxmlformats.org/officeDocument/2006/relationships/image" Target="../media/image56.svg"/><Relationship Id="rId52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sv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png"/><Relationship Id="rId8" Type="http://schemas.openxmlformats.org/officeDocument/2006/relationships/image" Target="../media/image20.png"/><Relationship Id="rId51" Type="http://schemas.openxmlformats.org/officeDocument/2006/relationships/image" Target="../media/image63.png"/><Relationship Id="rId3" Type="http://schemas.openxmlformats.org/officeDocument/2006/relationships/image" Target="../media/image15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svg"/><Relationship Id="rId46" Type="http://schemas.openxmlformats.org/officeDocument/2006/relationships/image" Target="../media/image58.svg"/><Relationship Id="rId20" Type="http://schemas.openxmlformats.org/officeDocument/2006/relationships/image" Target="../media/image32.png"/><Relationship Id="rId41" Type="http://schemas.openxmlformats.org/officeDocument/2006/relationships/image" Target="../media/image53.png"/><Relationship Id="rId54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5" Type="http://schemas.openxmlformats.org/officeDocument/2006/relationships/image" Target="../media/image27.sv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36" Type="http://schemas.openxmlformats.org/officeDocument/2006/relationships/image" Target="../media/image48.svg"/><Relationship Id="rId4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1BE2CF4B-098F-F5B7-2CF7-42DA93C82AB6}"/>
              </a:ext>
            </a:extLst>
          </p:cNvPr>
          <p:cNvSpPr txBox="1"/>
          <p:nvPr/>
        </p:nvSpPr>
        <p:spPr>
          <a:xfrm>
            <a:off x="928362" y="1835934"/>
            <a:ext cx="7956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Harnessing Streaming Data for</a:t>
            </a:r>
          </a:p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AI-Driven Applications with</a:t>
            </a:r>
          </a:p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Apache Flink</a:t>
            </a:r>
            <a:endParaRPr lang="zh-CN" altLang="en-US" sz="4800" b="1" dirty="0">
              <a:solidFill>
                <a:srgbClr val="FFFFFF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4C2CA0-930E-EC49-517F-52A61FF0D61A}"/>
              </a:ext>
            </a:extLst>
          </p:cNvPr>
          <p:cNvSpPr/>
          <p:nvPr/>
        </p:nvSpPr>
        <p:spPr>
          <a:xfrm>
            <a:off x="1127684" y="4520978"/>
            <a:ext cx="5556175" cy="534217"/>
          </a:xfrm>
          <a:prstGeom prst="rect">
            <a:avLst/>
          </a:prstGeom>
          <a:gradFill>
            <a:gsLst>
              <a:gs pos="49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AA0ED0-7C72-2635-8298-80773827B3CC}"/>
              </a:ext>
            </a:extLst>
          </p:cNvPr>
          <p:cNvSpPr txBox="1"/>
          <p:nvPr/>
        </p:nvSpPr>
        <p:spPr>
          <a:xfrm>
            <a:off x="1127087" y="4567771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US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Ashish Sharma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00B828-5866-1A79-8AA9-02BDEB11E805}"/>
              </a:ext>
            </a:extLst>
          </p:cNvPr>
          <p:cNvSpPr txBox="1"/>
          <p:nvPr/>
        </p:nvSpPr>
        <p:spPr>
          <a:xfrm>
            <a:off x="3189108" y="4557253"/>
            <a:ext cx="248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ID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Solution Architect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D5AF0F1-2B45-A1A3-B078-F1DA4CCD39B8}"/>
              </a:ext>
            </a:extLst>
          </p:cNvPr>
          <p:cNvSpPr/>
          <p:nvPr/>
        </p:nvSpPr>
        <p:spPr>
          <a:xfrm>
            <a:off x="3147444" y="4667384"/>
            <a:ext cx="17808" cy="23743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D48635-89E4-AD23-583D-5B612B5E7A34}"/>
              </a:ext>
            </a:extLst>
          </p:cNvPr>
          <p:cNvSpPr/>
          <p:nvPr/>
        </p:nvSpPr>
        <p:spPr>
          <a:xfrm>
            <a:off x="1049881" y="4520978"/>
            <a:ext cx="45719" cy="534217"/>
          </a:xfrm>
          <a:prstGeom prst="rect">
            <a:avLst/>
          </a:prstGeom>
          <a:solidFill>
            <a:srgbClr val="9967F7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25">
            <a:extLst>
              <a:ext uri="{FF2B5EF4-FFF2-40B4-BE49-F238E27FC236}">
                <a16:creationId xmlns:a16="http://schemas.microsoft.com/office/drawing/2014/main" id="{D8A5A5E7-ED2C-39C7-1CEC-2502B8A7F8D4}"/>
              </a:ext>
            </a:extLst>
          </p:cNvPr>
          <p:cNvSpPr/>
          <p:nvPr/>
        </p:nvSpPr>
        <p:spPr>
          <a:xfrm>
            <a:off x="1127087" y="5129049"/>
            <a:ext cx="5556175" cy="534217"/>
          </a:xfrm>
          <a:prstGeom prst="rect">
            <a:avLst/>
          </a:prstGeom>
          <a:gradFill>
            <a:gsLst>
              <a:gs pos="49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3" name="文本框 28">
            <a:extLst>
              <a:ext uri="{FF2B5EF4-FFF2-40B4-BE49-F238E27FC236}">
                <a16:creationId xmlns:a16="http://schemas.microsoft.com/office/drawing/2014/main" id="{3ADF65E7-E3C9-2F64-92B2-1DF3EDD7C835}"/>
              </a:ext>
            </a:extLst>
          </p:cNvPr>
          <p:cNvSpPr txBox="1"/>
          <p:nvPr/>
        </p:nvSpPr>
        <p:spPr>
          <a:xfrm>
            <a:off x="1101069" y="5160912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US" altLang="zh-CN" sz="2400" b="0" dirty="0" err="1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Ganireddy</a:t>
            </a:r>
            <a:r>
              <a:rPr lang="en-US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 Jyothi Swaroop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4" name="文本框 29">
            <a:extLst>
              <a:ext uri="{FF2B5EF4-FFF2-40B4-BE49-F238E27FC236}">
                <a16:creationId xmlns:a16="http://schemas.microsoft.com/office/drawing/2014/main" id="{2A408A40-3996-46E0-92CC-609293C5459F}"/>
              </a:ext>
            </a:extLst>
          </p:cNvPr>
          <p:cNvSpPr txBox="1"/>
          <p:nvPr/>
        </p:nvSpPr>
        <p:spPr>
          <a:xfrm>
            <a:off x="4523256" y="5165324"/>
            <a:ext cx="2298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ID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Research Analyst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5" name="矩形 30">
            <a:extLst>
              <a:ext uri="{FF2B5EF4-FFF2-40B4-BE49-F238E27FC236}">
                <a16:creationId xmlns:a16="http://schemas.microsoft.com/office/drawing/2014/main" id="{D1EB6A96-2DFB-A0CB-0D8C-7A7EB63900A8}"/>
              </a:ext>
            </a:extLst>
          </p:cNvPr>
          <p:cNvSpPr/>
          <p:nvPr/>
        </p:nvSpPr>
        <p:spPr>
          <a:xfrm>
            <a:off x="4497999" y="5277575"/>
            <a:ext cx="17808" cy="23743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31">
            <a:extLst>
              <a:ext uri="{FF2B5EF4-FFF2-40B4-BE49-F238E27FC236}">
                <a16:creationId xmlns:a16="http://schemas.microsoft.com/office/drawing/2014/main" id="{274BD509-F619-62F0-4B77-59E1068B6673}"/>
              </a:ext>
            </a:extLst>
          </p:cNvPr>
          <p:cNvSpPr/>
          <p:nvPr/>
        </p:nvSpPr>
        <p:spPr>
          <a:xfrm>
            <a:off x="1047901" y="5124637"/>
            <a:ext cx="45719" cy="534217"/>
          </a:xfrm>
          <a:prstGeom prst="rect">
            <a:avLst/>
          </a:prstGeom>
          <a:solidFill>
            <a:srgbClr val="9967F7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6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350BB-3AA9-3B61-3340-EB126665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DCE6B99-E155-41AF-38E4-25D5AC054A95}"/>
              </a:ext>
            </a:extLst>
          </p:cNvPr>
          <p:cNvSpPr txBox="1"/>
          <p:nvPr/>
        </p:nvSpPr>
        <p:spPr>
          <a:xfrm>
            <a:off x="3215113" y="661563"/>
            <a:ext cx="648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Retrieval Augmented Generation</a:t>
            </a: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7F9DCEC4-B299-2798-8DA2-7F1A35247C26}"/>
              </a:ext>
            </a:extLst>
          </p:cNvPr>
          <p:cNvSpPr txBox="1"/>
          <p:nvPr/>
        </p:nvSpPr>
        <p:spPr>
          <a:xfrm>
            <a:off x="4202434" y="5904049"/>
            <a:ext cx="35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200" dirty="0">
                <a:latin typeface="Space Grotesk"/>
              </a:rPr>
              <a:t>Content Generation</a:t>
            </a:r>
            <a:endParaRPr lang="en-US" altLang="zh-CN" sz="3200" dirty="0">
              <a:latin typeface="Space Grotesk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5E870B7-14F3-9456-06D9-471D39F7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24" r="7143"/>
          <a:stretch/>
        </p:blipFill>
        <p:spPr>
          <a:xfrm>
            <a:off x="1324446" y="1630703"/>
            <a:ext cx="10315358" cy="40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805F7-3D3A-34AE-1DD9-A25ED867B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7A3FAF-F55A-760A-1BA5-2C780D9A4C8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Space Grotesk"/>
              </a:rPr>
              <a:t>RAG for Application Monitoring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08E3F9E-463F-CF93-48A2-C0834310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549"/>
            <a:ext cx="6780700" cy="50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1301A-029F-A7BA-3D6D-2769D419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672B57-EE2B-1A56-D51B-4FBF0557D97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Space Grotesk"/>
              </a:rPr>
              <a:t>Issues with Real time Data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995934-BC56-C56D-96A9-6A5AA9BB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17342"/>
            <a:ext cx="6780700" cy="42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8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4782D-F498-48BD-A93E-592E07481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A245A2E-8C7C-56CB-3142-F0EA66BDF3D8}"/>
              </a:ext>
            </a:extLst>
          </p:cNvPr>
          <p:cNvSpPr txBox="1"/>
          <p:nvPr/>
        </p:nvSpPr>
        <p:spPr>
          <a:xfrm>
            <a:off x="4376623" y="2961970"/>
            <a:ext cx="3438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48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Apache Flink</a:t>
            </a:r>
            <a:endParaRPr kumimoji="1" lang="zh-CN" altLang="en-US" sz="48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622BE6-BC7A-4FC9-90B9-C4361C0C7FF7}"/>
              </a:ext>
            </a:extLst>
          </p:cNvPr>
          <p:cNvSpPr txBox="1"/>
          <p:nvPr/>
        </p:nvSpPr>
        <p:spPr>
          <a:xfrm>
            <a:off x="2155818" y="4042952"/>
            <a:ext cx="78803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Apache Flink is an open-source stream processing framework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that allows real-time data processing and analytics,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handling large volumes of data with low latency.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It can process both batch and streaming data at scale.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1B084D5-D21F-22B7-E861-A4FB508ABA94}"/>
              </a:ext>
            </a:extLst>
          </p:cNvPr>
          <p:cNvSpPr/>
          <p:nvPr/>
        </p:nvSpPr>
        <p:spPr>
          <a:xfrm>
            <a:off x="5840744" y="3825111"/>
            <a:ext cx="510511" cy="44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9B266113-7FEA-141E-2BEB-7624C4EDBD1C}"/>
              </a:ext>
            </a:extLst>
          </p:cNvPr>
          <p:cNvSpPr txBox="1"/>
          <p:nvPr/>
        </p:nvSpPr>
        <p:spPr>
          <a:xfrm>
            <a:off x="5380097" y="1807808"/>
            <a:ext cx="14318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9600" dirty="0">
                <a:gradFill flip="none" rotWithShape="1">
                  <a:gsLst>
                    <a:gs pos="15000">
                      <a:schemeClr val="bg2"/>
                    </a:gs>
                    <a:gs pos="75000">
                      <a:schemeClr val="bg2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9600" dirty="0">
              <a:gradFill flip="none" rotWithShape="1">
                <a:gsLst>
                  <a:gs pos="15000">
                    <a:schemeClr val="bg2"/>
                  </a:gs>
                  <a:gs pos="75000">
                    <a:schemeClr val="bg2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377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13B0-FFA2-4036-D311-8B5F8557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59">
            <a:extLst>
              <a:ext uri="{FF2B5EF4-FFF2-40B4-BE49-F238E27FC236}">
                <a16:creationId xmlns:a16="http://schemas.microsoft.com/office/drawing/2014/main" id="{5B86D58A-C870-9407-13F6-A24B33C72E82}"/>
              </a:ext>
            </a:extLst>
          </p:cNvPr>
          <p:cNvSpPr/>
          <p:nvPr/>
        </p:nvSpPr>
        <p:spPr>
          <a:xfrm>
            <a:off x="489210" y="4200850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" name="圆角矩形 59">
            <a:extLst>
              <a:ext uri="{FF2B5EF4-FFF2-40B4-BE49-F238E27FC236}">
                <a16:creationId xmlns:a16="http://schemas.microsoft.com/office/drawing/2014/main" id="{22BCA35A-678E-401B-B831-29B70945520F}"/>
              </a:ext>
            </a:extLst>
          </p:cNvPr>
          <p:cNvSpPr/>
          <p:nvPr/>
        </p:nvSpPr>
        <p:spPr>
          <a:xfrm>
            <a:off x="487430" y="3006207"/>
            <a:ext cx="3434738" cy="100268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3" name="圆角矩形 59">
            <a:extLst>
              <a:ext uri="{FF2B5EF4-FFF2-40B4-BE49-F238E27FC236}">
                <a16:creationId xmlns:a16="http://schemas.microsoft.com/office/drawing/2014/main" id="{BA1B7DA8-A948-8C6D-A8B5-49A7568C98B9}"/>
              </a:ext>
            </a:extLst>
          </p:cNvPr>
          <p:cNvSpPr/>
          <p:nvPr/>
        </p:nvSpPr>
        <p:spPr>
          <a:xfrm>
            <a:off x="489210" y="1811566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4FC788-80DC-2976-B8D9-0591E14451BB}"/>
              </a:ext>
            </a:extLst>
          </p:cNvPr>
          <p:cNvSpPr txBox="1"/>
          <p:nvPr/>
        </p:nvSpPr>
        <p:spPr>
          <a:xfrm>
            <a:off x="4153118" y="316222"/>
            <a:ext cx="41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Apache Flink</a:t>
            </a: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5F931F48-6B28-6EF7-6238-35C9C0C6B094}"/>
              </a:ext>
            </a:extLst>
          </p:cNvPr>
          <p:cNvSpPr txBox="1"/>
          <p:nvPr/>
        </p:nvSpPr>
        <p:spPr>
          <a:xfrm>
            <a:off x="539131" y="1909886"/>
            <a:ext cx="3331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MY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Open-source Framework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D930814E-4296-C294-0F6F-B264C8A020A1}"/>
              </a:ext>
            </a:extLst>
          </p:cNvPr>
          <p:cNvSpPr txBox="1"/>
          <p:nvPr/>
        </p:nvSpPr>
        <p:spPr>
          <a:xfrm>
            <a:off x="729586" y="4392809"/>
            <a:ext cx="1932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Fault Tolerant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1972C843-FDB5-399A-A5BA-72E67202B4E4}"/>
              </a:ext>
            </a:extLst>
          </p:cNvPr>
          <p:cNvSpPr txBox="1"/>
          <p:nvPr/>
        </p:nvSpPr>
        <p:spPr>
          <a:xfrm>
            <a:off x="774583" y="3013500"/>
            <a:ext cx="2156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Streaming Data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Processing</a:t>
            </a:r>
          </a:p>
        </p:txBody>
      </p:sp>
      <p:cxnSp>
        <p:nvCxnSpPr>
          <p:cNvPr id="27" name="直线连接符 64">
            <a:extLst>
              <a:ext uri="{FF2B5EF4-FFF2-40B4-BE49-F238E27FC236}">
                <a16:creationId xmlns:a16="http://schemas.microsoft.com/office/drawing/2014/main" id="{C034E6AE-F180-85BF-87BF-AF4C1CEB9E09}"/>
              </a:ext>
            </a:extLst>
          </p:cNvPr>
          <p:cNvCxnSpPr>
            <a:cxnSpLocks/>
          </p:cNvCxnSpPr>
          <p:nvPr/>
        </p:nvCxnSpPr>
        <p:spPr>
          <a:xfrm flipH="1">
            <a:off x="415109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圆角矩形 59">
            <a:extLst>
              <a:ext uri="{FF2B5EF4-FFF2-40B4-BE49-F238E27FC236}">
                <a16:creationId xmlns:a16="http://schemas.microsoft.com/office/drawing/2014/main" id="{DAD5B8DE-6D75-338C-EF67-0444D23446DE}"/>
              </a:ext>
            </a:extLst>
          </p:cNvPr>
          <p:cNvSpPr/>
          <p:nvPr/>
        </p:nvSpPr>
        <p:spPr>
          <a:xfrm>
            <a:off x="4665077" y="1790963"/>
            <a:ext cx="3140727" cy="3132071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" name="直线连接符 64">
            <a:extLst>
              <a:ext uri="{FF2B5EF4-FFF2-40B4-BE49-F238E27FC236}">
                <a16:creationId xmlns:a16="http://schemas.microsoft.com/office/drawing/2014/main" id="{ED7E8DE5-CD8F-BBC4-092E-E61C1B7A1AAC}"/>
              </a:ext>
            </a:extLst>
          </p:cNvPr>
          <p:cNvCxnSpPr>
            <a:cxnSpLocks/>
          </p:cNvCxnSpPr>
          <p:nvPr/>
        </p:nvCxnSpPr>
        <p:spPr>
          <a:xfrm flipH="1">
            <a:off x="829891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圆角矩形 59">
            <a:extLst>
              <a:ext uri="{FF2B5EF4-FFF2-40B4-BE49-F238E27FC236}">
                <a16:creationId xmlns:a16="http://schemas.microsoft.com/office/drawing/2014/main" id="{6CF57A10-9570-611A-C77D-DE1935501128}"/>
              </a:ext>
            </a:extLst>
          </p:cNvPr>
          <p:cNvSpPr/>
          <p:nvPr/>
        </p:nvSpPr>
        <p:spPr>
          <a:xfrm>
            <a:off x="8511294" y="1811566"/>
            <a:ext cx="3404626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圆角矩形 59">
            <a:extLst>
              <a:ext uri="{FF2B5EF4-FFF2-40B4-BE49-F238E27FC236}">
                <a16:creationId xmlns:a16="http://schemas.microsoft.com/office/drawing/2014/main" id="{29E5616B-AA0F-D289-8BE2-BF3C9A317BC6}"/>
              </a:ext>
            </a:extLst>
          </p:cNvPr>
          <p:cNvSpPr/>
          <p:nvPr/>
        </p:nvSpPr>
        <p:spPr>
          <a:xfrm>
            <a:off x="8511294" y="2931392"/>
            <a:ext cx="3404626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圆角矩形 59">
            <a:extLst>
              <a:ext uri="{FF2B5EF4-FFF2-40B4-BE49-F238E27FC236}">
                <a16:creationId xmlns:a16="http://schemas.microsoft.com/office/drawing/2014/main" id="{DE2281D2-721F-511B-1921-7F66312775E5}"/>
              </a:ext>
            </a:extLst>
          </p:cNvPr>
          <p:cNvSpPr/>
          <p:nvPr/>
        </p:nvSpPr>
        <p:spPr>
          <a:xfrm>
            <a:off x="8511294" y="4077449"/>
            <a:ext cx="3404626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7B68A8-68E8-73FE-E387-E0975C73054E}"/>
              </a:ext>
            </a:extLst>
          </p:cNvPr>
          <p:cNvSpPr txBox="1"/>
          <p:nvPr/>
        </p:nvSpPr>
        <p:spPr>
          <a:xfrm>
            <a:off x="8967395" y="3123351"/>
            <a:ext cx="266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Stateful Operations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18" name="文本框 15">
            <a:extLst>
              <a:ext uri="{FF2B5EF4-FFF2-40B4-BE49-F238E27FC236}">
                <a16:creationId xmlns:a16="http://schemas.microsoft.com/office/drawing/2014/main" id="{5BC7D948-316F-CF59-18CA-1FD749C75E55}"/>
              </a:ext>
            </a:extLst>
          </p:cNvPr>
          <p:cNvSpPr txBox="1"/>
          <p:nvPr/>
        </p:nvSpPr>
        <p:spPr>
          <a:xfrm>
            <a:off x="8967395" y="1998165"/>
            <a:ext cx="2603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Distributed System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19" name="文本框 15">
            <a:extLst>
              <a:ext uri="{FF2B5EF4-FFF2-40B4-BE49-F238E27FC236}">
                <a16:creationId xmlns:a16="http://schemas.microsoft.com/office/drawing/2014/main" id="{863111E8-68F8-2BE6-6E61-B3AA5BD15E03}"/>
              </a:ext>
            </a:extLst>
          </p:cNvPr>
          <p:cNvSpPr txBox="1"/>
          <p:nvPr/>
        </p:nvSpPr>
        <p:spPr>
          <a:xfrm>
            <a:off x="9001334" y="4253693"/>
            <a:ext cx="175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Low Latency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EDF3D477-F380-6254-B22B-5A26CB60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85" y="1963148"/>
            <a:ext cx="2752210" cy="2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20" grpId="0"/>
      <p:bldP spid="25" grpId="0"/>
      <p:bldP spid="26" grpId="0"/>
      <p:bldP spid="11" grpId="0" animBg="1"/>
      <p:bldP spid="12" grpId="0" animBg="1"/>
      <p:bldP spid="13" grpId="0" animBg="1"/>
      <p:bldP spid="16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36D5F-3E93-B692-1A61-26A4E963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11C67D95-8AA3-76FC-E11F-A63917780F90}"/>
              </a:ext>
            </a:extLst>
          </p:cNvPr>
          <p:cNvSpPr txBox="1"/>
          <p:nvPr/>
        </p:nvSpPr>
        <p:spPr>
          <a:xfrm>
            <a:off x="4153118" y="316222"/>
            <a:ext cx="41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Apache Flink</a:t>
            </a:r>
          </a:p>
        </p:txBody>
      </p:sp>
      <p:cxnSp>
        <p:nvCxnSpPr>
          <p:cNvPr id="27" name="直线连接符 64">
            <a:extLst>
              <a:ext uri="{FF2B5EF4-FFF2-40B4-BE49-F238E27FC236}">
                <a16:creationId xmlns:a16="http://schemas.microsoft.com/office/drawing/2014/main" id="{33C4A5CD-A1F9-3682-DF5B-936F0315CC82}"/>
              </a:ext>
            </a:extLst>
          </p:cNvPr>
          <p:cNvCxnSpPr>
            <a:cxnSpLocks/>
          </p:cNvCxnSpPr>
          <p:nvPr/>
        </p:nvCxnSpPr>
        <p:spPr>
          <a:xfrm flipH="1">
            <a:off x="415109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圆角矩形 59">
            <a:extLst>
              <a:ext uri="{FF2B5EF4-FFF2-40B4-BE49-F238E27FC236}">
                <a16:creationId xmlns:a16="http://schemas.microsoft.com/office/drawing/2014/main" id="{EACA3CB3-311A-B999-042D-A64C8F0B890D}"/>
              </a:ext>
            </a:extLst>
          </p:cNvPr>
          <p:cNvSpPr/>
          <p:nvPr/>
        </p:nvSpPr>
        <p:spPr>
          <a:xfrm>
            <a:off x="4665077" y="1790963"/>
            <a:ext cx="3140727" cy="3132071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cxnSp>
        <p:nvCxnSpPr>
          <p:cNvPr id="2" name="直线连接符 64">
            <a:extLst>
              <a:ext uri="{FF2B5EF4-FFF2-40B4-BE49-F238E27FC236}">
                <a16:creationId xmlns:a16="http://schemas.microsoft.com/office/drawing/2014/main" id="{41A38E26-AECD-E974-6ED1-2806F5093D25}"/>
              </a:ext>
            </a:extLst>
          </p:cNvPr>
          <p:cNvCxnSpPr>
            <a:cxnSpLocks/>
          </p:cNvCxnSpPr>
          <p:nvPr/>
        </p:nvCxnSpPr>
        <p:spPr>
          <a:xfrm flipH="1">
            <a:off x="829891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16C5EF10-80A4-9AF8-70F3-7D91BBC1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367" y="1971323"/>
            <a:ext cx="2752210" cy="275221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B88D2113-8C5C-3D2B-DA34-9328BDECA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4657" y="1946410"/>
            <a:ext cx="714317" cy="714317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193133D-FBFE-B7CE-BA95-56F810AF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5604" y="1838202"/>
            <a:ext cx="822525" cy="82252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803F43A-7DB2-25A5-88E1-9EA34AF7D6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7014" y="2346392"/>
            <a:ext cx="1064986" cy="106498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4DC910E4-E630-3CCF-19AC-CB62323A8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1024" y="3072220"/>
            <a:ext cx="708064" cy="680831"/>
          </a:xfrm>
          <a:prstGeom prst="rect">
            <a:avLst/>
          </a:prstGeom>
        </p:spPr>
      </p:pic>
      <p:pic>
        <p:nvPicPr>
          <p:cNvPr id="99" name="Graphic 20">
            <a:extLst>
              <a:ext uri="{FF2B5EF4-FFF2-40B4-BE49-F238E27FC236}">
                <a16:creationId xmlns:a16="http://schemas.microsoft.com/office/drawing/2014/main" id="{70F643CB-E9F8-E164-1F3A-7355EFB79B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46048" y="3985313"/>
            <a:ext cx="1110292" cy="1110292"/>
          </a:xfrm>
          <a:prstGeom prst="rect">
            <a:avLst/>
          </a:prstGeom>
        </p:spPr>
      </p:pic>
      <p:pic>
        <p:nvPicPr>
          <p:cNvPr id="100" name="Graphic 23">
            <a:extLst>
              <a:ext uri="{FF2B5EF4-FFF2-40B4-BE49-F238E27FC236}">
                <a16:creationId xmlns:a16="http://schemas.microsoft.com/office/drawing/2014/main" id="{4D754955-FC49-8FE3-21BC-1D78200EE5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0648" y="3007089"/>
            <a:ext cx="872671" cy="880604"/>
          </a:xfrm>
          <a:prstGeom prst="rect">
            <a:avLst/>
          </a:prstGeom>
        </p:spPr>
      </p:pic>
      <p:pic>
        <p:nvPicPr>
          <p:cNvPr id="101" name="Graphic 16">
            <a:extLst>
              <a:ext uri="{FF2B5EF4-FFF2-40B4-BE49-F238E27FC236}">
                <a16:creationId xmlns:a16="http://schemas.microsoft.com/office/drawing/2014/main" id="{503D72C8-8AFD-98F8-984D-EC6942F8AE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04089" y="5658077"/>
            <a:ext cx="1064986" cy="821561"/>
          </a:xfrm>
          <a:prstGeom prst="rect">
            <a:avLst/>
          </a:prstGeom>
        </p:spPr>
      </p:pic>
      <p:pic>
        <p:nvPicPr>
          <p:cNvPr id="104" name="Graphic 18">
            <a:extLst>
              <a:ext uri="{FF2B5EF4-FFF2-40B4-BE49-F238E27FC236}">
                <a16:creationId xmlns:a16="http://schemas.microsoft.com/office/drawing/2014/main" id="{219F1927-BED3-5FC4-BCB7-9031E327D2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13033" y="5341588"/>
            <a:ext cx="2133600" cy="2133600"/>
          </a:xfrm>
          <a:prstGeom prst="rect">
            <a:avLst/>
          </a:prstGeom>
        </p:spPr>
      </p:pic>
      <p:pic>
        <p:nvPicPr>
          <p:cNvPr id="106" name="Graphic 12">
            <a:extLst>
              <a:ext uri="{FF2B5EF4-FFF2-40B4-BE49-F238E27FC236}">
                <a16:creationId xmlns:a16="http://schemas.microsoft.com/office/drawing/2014/main" id="{A2459A34-7272-B387-ED40-1668BE5C8D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42318" y="3126327"/>
            <a:ext cx="725919" cy="1179619"/>
          </a:xfrm>
          <a:prstGeom prst="rect">
            <a:avLst/>
          </a:prstGeom>
        </p:spPr>
      </p:pic>
      <p:pic>
        <p:nvPicPr>
          <p:cNvPr id="107" name="Picture 106" descr="Logo, icon&#10;&#10;Description automatically generated">
            <a:extLst>
              <a:ext uri="{FF2B5EF4-FFF2-40B4-BE49-F238E27FC236}">
                <a16:creationId xmlns:a16="http://schemas.microsoft.com/office/drawing/2014/main" id="{4EAD51B6-A504-F485-E7B8-163BE053EFD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85" y="3902188"/>
            <a:ext cx="859830" cy="859830"/>
          </a:xfrm>
          <a:prstGeom prst="rect">
            <a:avLst/>
          </a:prstGeom>
        </p:spPr>
      </p:pic>
      <p:pic>
        <p:nvPicPr>
          <p:cNvPr id="110" name="Graphic 14">
            <a:extLst>
              <a:ext uri="{FF2B5EF4-FFF2-40B4-BE49-F238E27FC236}">
                <a16:creationId xmlns:a16="http://schemas.microsoft.com/office/drawing/2014/main" id="{45DA99CF-F45D-5EF5-8951-71B7811500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45124" y="3843611"/>
            <a:ext cx="905702" cy="905702"/>
          </a:xfrm>
          <a:prstGeom prst="rect">
            <a:avLst/>
          </a:prstGeom>
        </p:spPr>
      </p:pic>
      <p:pic>
        <p:nvPicPr>
          <p:cNvPr id="111" name="Graphic 13">
            <a:extLst>
              <a:ext uri="{FF2B5EF4-FFF2-40B4-BE49-F238E27FC236}">
                <a16:creationId xmlns:a16="http://schemas.microsoft.com/office/drawing/2014/main" id="{033B546E-B32E-029B-E9CF-501AC628B4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662994" y="5157248"/>
            <a:ext cx="676400" cy="676400"/>
          </a:xfrm>
          <a:prstGeom prst="rect">
            <a:avLst/>
          </a:prstGeom>
        </p:spPr>
      </p:pic>
      <p:pic>
        <p:nvPicPr>
          <p:cNvPr id="112" name="Graphic 27">
            <a:extLst>
              <a:ext uri="{FF2B5EF4-FFF2-40B4-BE49-F238E27FC236}">
                <a16:creationId xmlns:a16="http://schemas.microsoft.com/office/drawing/2014/main" id="{C284E010-AE54-136F-84DE-F48DE8C4EE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409874" y="4870513"/>
            <a:ext cx="676992" cy="676992"/>
          </a:xfrm>
          <a:prstGeom prst="rect">
            <a:avLst/>
          </a:prstGeom>
        </p:spPr>
      </p:pic>
      <p:pic>
        <p:nvPicPr>
          <p:cNvPr id="113" name="Graphic 31">
            <a:extLst>
              <a:ext uri="{FF2B5EF4-FFF2-40B4-BE49-F238E27FC236}">
                <a16:creationId xmlns:a16="http://schemas.microsoft.com/office/drawing/2014/main" id="{0570413F-127F-4916-101F-056B2197E88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81572" y="4957191"/>
            <a:ext cx="601490" cy="859272"/>
          </a:xfrm>
          <a:prstGeom prst="rect">
            <a:avLst/>
          </a:prstGeom>
        </p:spPr>
      </p:pic>
      <p:pic>
        <p:nvPicPr>
          <p:cNvPr id="114" name="Graphic 7">
            <a:extLst>
              <a:ext uri="{FF2B5EF4-FFF2-40B4-BE49-F238E27FC236}">
                <a16:creationId xmlns:a16="http://schemas.microsoft.com/office/drawing/2014/main" id="{0B5B273B-EA5A-A9E3-8568-F014FE0AD4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63247" y="2830629"/>
            <a:ext cx="676275" cy="772886"/>
          </a:xfrm>
          <a:prstGeom prst="rect">
            <a:avLst/>
          </a:prstGeom>
        </p:spPr>
      </p:pic>
      <p:pic>
        <p:nvPicPr>
          <p:cNvPr id="115" name="Graphic 17">
            <a:extLst>
              <a:ext uri="{FF2B5EF4-FFF2-40B4-BE49-F238E27FC236}">
                <a16:creationId xmlns:a16="http://schemas.microsoft.com/office/drawing/2014/main" id="{E3F62D8B-1503-2661-ED5B-37FEBF673A9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5240" y="5209009"/>
            <a:ext cx="588781" cy="588781"/>
          </a:xfrm>
          <a:prstGeom prst="rect">
            <a:avLst/>
          </a:prstGeom>
        </p:spPr>
      </p:pic>
      <p:pic>
        <p:nvPicPr>
          <p:cNvPr id="116" name="Graphic 28">
            <a:extLst>
              <a:ext uri="{FF2B5EF4-FFF2-40B4-BE49-F238E27FC236}">
                <a16:creationId xmlns:a16="http://schemas.microsoft.com/office/drawing/2014/main" id="{0D1A21CD-7BB2-CDC1-28D3-23511A11ED7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38282" y="2135682"/>
            <a:ext cx="562912" cy="562912"/>
          </a:xfrm>
          <a:prstGeom prst="rect">
            <a:avLst/>
          </a:prstGeom>
        </p:spPr>
      </p:pic>
      <p:pic>
        <p:nvPicPr>
          <p:cNvPr id="119" name="Graphic 33">
            <a:extLst>
              <a:ext uri="{FF2B5EF4-FFF2-40B4-BE49-F238E27FC236}">
                <a16:creationId xmlns:a16="http://schemas.microsoft.com/office/drawing/2014/main" id="{9BA716EE-9B37-AC5C-B8DF-02A7CCBB7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9294" y="2051362"/>
            <a:ext cx="756473" cy="756473"/>
          </a:xfrm>
          <a:prstGeom prst="rect">
            <a:avLst/>
          </a:prstGeom>
        </p:spPr>
      </p:pic>
      <p:pic>
        <p:nvPicPr>
          <p:cNvPr id="120" name="Graphic 20">
            <a:extLst>
              <a:ext uri="{FF2B5EF4-FFF2-40B4-BE49-F238E27FC236}">
                <a16:creationId xmlns:a16="http://schemas.microsoft.com/office/drawing/2014/main" id="{7B5DA97A-16FB-E423-E9F7-6E4512A5CF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41506" y="3130265"/>
            <a:ext cx="1128891" cy="1128891"/>
          </a:xfrm>
          <a:prstGeom prst="rect">
            <a:avLst/>
          </a:prstGeom>
        </p:spPr>
      </p:pic>
      <p:pic>
        <p:nvPicPr>
          <p:cNvPr id="121" name="Graphic 12">
            <a:extLst>
              <a:ext uri="{FF2B5EF4-FFF2-40B4-BE49-F238E27FC236}">
                <a16:creationId xmlns:a16="http://schemas.microsoft.com/office/drawing/2014/main" id="{1B884B8B-2DB0-4BA1-7341-F39331CA4C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47418" y="3534855"/>
            <a:ext cx="725919" cy="1179619"/>
          </a:xfrm>
          <a:prstGeom prst="rect">
            <a:avLst/>
          </a:prstGeom>
        </p:spPr>
      </p:pic>
      <p:pic>
        <p:nvPicPr>
          <p:cNvPr id="122" name="Graphic 14">
            <a:extLst>
              <a:ext uri="{FF2B5EF4-FFF2-40B4-BE49-F238E27FC236}">
                <a16:creationId xmlns:a16="http://schemas.microsoft.com/office/drawing/2014/main" id="{8006547E-6C4A-31C4-C232-E3C05F586CC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73038" y="3985106"/>
            <a:ext cx="905702" cy="905702"/>
          </a:xfrm>
          <a:prstGeom prst="rect">
            <a:avLst/>
          </a:prstGeom>
        </p:spPr>
      </p:pic>
      <p:pic>
        <p:nvPicPr>
          <p:cNvPr id="123" name="Graphic 13">
            <a:extLst>
              <a:ext uri="{FF2B5EF4-FFF2-40B4-BE49-F238E27FC236}">
                <a16:creationId xmlns:a16="http://schemas.microsoft.com/office/drawing/2014/main" id="{EDB9AB42-3868-366E-27C6-73DC1FB3299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69098" y="3145542"/>
            <a:ext cx="676400" cy="676400"/>
          </a:xfrm>
          <a:prstGeom prst="rect">
            <a:avLst/>
          </a:prstGeom>
        </p:spPr>
      </p:pic>
      <p:pic>
        <p:nvPicPr>
          <p:cNvPr id="124" name="Graphic 18">
            <a:extLst>
              <a:ext uri="{FF2B5EF4-FFF2-40B4-BE49-F238E27FC236}">
                <a16:creationId xmlns:a16="http://schemas.microsoft.com/office/drawing/2014/main" id="{016ADBFE-2E43-FEA2-80E7-612C4A23F7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8151" y="5304911"/>
            <a:ext cx="2133600" cy="2133600"/>
          </a:xfrm>
          <a:prstGeom prst="rect">
            <a:avLst/>
          </a:prstGeom>
        </p:spPr>
      </p:pic>
      <p:pic>
        <p:nvPicPr>
          <p:cNvPr id="125" name="Graphic 16">
            <a:extLst>
              <a:ext uri="{FF2B5EF4-FFF2-40B4-BE49-F238E27FC236}">
                <a16:creationId xmlns:a16="http://schemas.microsoft.com/office/drawing/2014/main" id="{9C207B0B-6B81-B457-9220-639389971D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00874" y="5794460"/>
            <a:ext cx="1064986" cy="821561"/>
          </a:xfrm>
          <a:prstGeom prst="rect">
            <a:avLst/>
          </a:prstGeom>
        </p:spPr>
      </p:pic>
      <p:pic>
        <p:nvPicPr>
          <p:cNvPr id="126" name="Graphic 43">
            <a:extLst>
              <a:ext uri="{FF2B5EF4-FFF2-40B4-BE49-F238E27FC236}">
                <a16:creationId xmlns:a16="http://schemas.microsoft.com/office/drawing/2014/main" id="{F1673F89-39B6-0B3D-5B06-7F5A993B77E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052541" y="2059296"/>
            <a:ext cx="853875" cy="740606"/>
          </a:xfrm>
          <a:prstGeom prst="rect">
            <a:avLst/>
          </a:prstGeom>
        </p:spPr>
      </p:pic>
      <p:pic>
        <p:nvPicPr>
          <p:cNvPr id="127" name="Graphic 27">
            <a:extLst>
              <a:ext uri="{FF2B5EF4-FFF2-40B4-BE49-F238E27FC236}">
                <a16:creationId xmlns:a16="http://schemas.microsoft.com/office/drawing/2014/main" id="{E1623B58-3B13-6BD0-693F-49C55E6D34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263794" y="4762350"/>
            <a:ext cx="676992" cy="676992"/>
          </a:xfrm>
          <a:prstGeom prst="rect">
            <a:avLst/>
          </a:prstGeom>
        </p:spPr>
      </p:pic>
      <p:pic>
        <p:nvPicPr>
          <p:cNvPr id="128" name="Graphic 45">
            <a:extLst>
              <a:ext uri="{FF2B5EF4-FFF2-40B4-BE49-F238E27FC236}">
                <a16:creationId xmlns:a16="http://schemas.microsoft.com/office/drawing/2014/main" id="{F8A88B42-6DED-B8DD-F0DD-C1CB93A2296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999110" y="4414000"/>
            <a:ext cx="911820" cy="756473"/>
          </a:xfrm>
          <a:prstGeom prst="rect">
            <a:avLst/>
          </a:prstGeom>
        </p:spPr>
      </p:pic>
      <p:pic>
        <p:nvPicPr>
          <p:cNvPr id="129" name="Graphic 44">
            <a:extLst>
              <a:ext uri="{FF2B5EF4-FFF2-40B4-BE49-F238E27FC236}">
                <a16:creationId xmlns:a16="http://schemas.microsoft.com/office/drawing/2014/main" id="{4DE8B798-28E8-A6CF-7E7E-9807B9764B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793411" y="5199052"/>
            <a:ext cx="676401" cy="676401"/>
          </a:xfrm>
          <a:prstGeom prst="rect">
            <a:avLst/>
          </a:prstGeom>
        </p:spPr>
      </p:pic>
      <p:pic>
        <p:nvPicPr>
          <p:cNvPr id="130" name="Graphic 35">
            <a:extLst>
              <a:ext uri="{FF2B5EF4-FFF2-40B4-BE49-F238E27FC236}">
                <a16:creationId xmlns:a16="http://schemas.microsoft.com/office/drawing/2014/main" id="{B7D69A74-190F-6C6F-CEF9-37E08B06D69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897644" y="2157639"/>
            <a:ext cx="811308" cy="811308"/>
          </a:xfrm>
          <a:prstGeom prst="rect">
            <a:avLst/>
          </a:prstGeom>
        </p:spPr>
      </p:pic>
      <p:pic>
        <p:nvPicPr>
          <p:cNvPr id="131" name="Graphic 46">
            <a:extLst>
              <a:ext uri="{FF2B5EF4-FFF2-40B4-BE49-F238E27FC236}">
                <a16:creationId xmlns:a16="http://schemas.microsoft.com/office/drawing/2014/main" id="{3F558626-554E-8ED9-8C06-B553F7CF5EF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97561" y="4885722"/>
            <a:ext cx="691033" cy="806513"/>
          </a:xfrm>
          <a:prstGeom prst="rect">
            <a:avLst/>
          </a:prstGeom>
        </p:spPr>
      </p:pic>
      <p:sp>
        <p:nvSpPr>
          <p:cNvPr id="132" name="圆角矩形 59">
            <a:extLst>
              <a:ext uri="{FF2B5EF4-FFF2-40B4-BE49-F238E27FC236}">
                <a16:creationId xmlns:a16="http://schemas.microsoft.com/office/drawing/2014/main" id="{0CA0905A-747E-CAD0-ECB6-8F84C8CB3F19}"/>
              </a:ext>
            </a:extLst>
          </p:cNvPr>
          <p:cNvSpPr/>
          <p:nvPr/>
        </p:nvSpPr>
        <p:spPr>
          <a:xfrm>
            <a:off x="716355" y="898496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3" name="文本框 15">
            <a:extLst>
              <a:ext uri="{FF2B5EF4-FFF2-40B4-BE49-F238E27FC236}">
                <a16:creationId xmlns:a16="http://schemas.microsoft.com/office/drawing/2014/main" id="{703A3C46-8A15-B4BF-F0DE-5B0C26E038C0}"/>
              </a:ext>
            </a:extLst>
          </p:cNvPr>
          <p:cNvSpPr txBox="1"/>
          <p:nvPr/>
        </p:nvSpPr>
        <p:spPr>
          <a:xfrm>
            <a:off x="1344495" y="961611"/>
            <a:ext cx="1740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36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SOURCE</a:t>
            </a:r>
            <a:endParaRPr kumimoji="1" lang="en-US" altLang="zh-CN" sz="36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134" name="圆角矩形 59">
            <a:extLst>
              <a:ext uri="{FF2B5EF4-FFF2-40B4-BE49-F238E27FC236}">
                <a16:creationId xmlns:a16="http://schemas.microsoft.com/office/drawing/2014/main" id="{45C58602-DC26-0875-8A1C-F780562DEA50}"/>
              </a:ext>
            </a:extLst>
          </p:cNvPr>
          <p:cNvSpPr/>
          <p:nvPr/>
        </p:nvSpPr>
        <p:spPr>
          <a:xfrm>
            <a:off x="8616072" y="836095"/>
            <a:ext cx="3404626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135" name="文本框 15">
            <a:extLst>
              <a:ext uri="{FF2B5EF4-FFF2-40B4-BE49-F238E27FC236}">
                <a16:creationId xmlns:a16="http://schemas.microsoft.com/office/drawing/2014/main" id="{458B2A47-858B-2F1D-1C72-840D94DB0071}"/>
              </a:ext>
            </a:extLst>
          </p:cNvPr>
          <p:cNvSpPr txBox="1"/>
          <p:nvPr/>
        </p:nvSpPr>
        <p:spPr>
          <a:xfrm>
            <a:off x="9675526" y="905436"/>
            <a:ext cx="1083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36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SINK</a:t>
            </a:r>
            <a:endParaRPr kumimoji="1" lang="en-US" altLang="zh-CN" sz="36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pic>
        <p:nvPicPr>
          <p:cNvPr id="136" name="Picture 135" descr="A picture containing icon&#10;&#10;Description automatically generated">
            <a:extLst>
              <a:ext uri="{FF2B5EF4-FFF2-40B4-BE49-F238E27FC236}">
                <a16:creationId xmlns:a16="http://schemas.microsoft.com/office/drawing/2014/main" id="{87044530-D836-0817-A4AC-C56AED3E799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64" y="4892530"/>
            <a:ext cx="1710731" cy="1023482"/>
          </a:xfrm>
          <a:prstGeom prst="rect">
            <a:avLst/>
          </a:prstGeom>
        </p:spPr>
      </p:pic>
      <p:pic>
        <p:nvPicPr>
          <p:cNvPr id="137" name="Picture 136" descr="Icon&#10;&#10;Description automatically generated">
            <a:extLst>
              <a:ext uri="{FF2B5EF4-FFF2-40B4-BE49-F238E27FC236}">
                <a16:creationId xmlns:a16="http://schemas.microsoft.com/office/drawing/2014/main" id="{A9F8C307-428C-2C6B-76A3-03A96D9B548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15" y="5763518"/>
            <a:ext cx="576593" cy="463970"/>
          </a:xfrm>
          <a:prstGeom prst="rect">
            <a:avLst/>
          </a:prstGeom>
        </p:spPr>
      </p:pic>
      <p:pic>
        <p:nvPicPr>
          <p:cNvPr id="138" name="Picture 137" descr="Logo&#10;&#10;Description automatically generated">
            <a:extLst>
              <a:ext uri="{FF2B5EF4-FFF2-40B4-BE49-F238E27FC236}">
                <a16:creationId xmlns:a16="http://schemas.microsoft.com/office/drawing/2014/main" id="{FCE2B584-513C-2DB8-90EB-A59CDCC4BF4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16" y="5092517"/>
            <a:ext cx="1277352" cy="718493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3E08377B-960A-A3AE-70F7-7390CEDBAE9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81" y="5829880"/>
            <a:ext cx="1941114" cy="338286"/>
          </a:xfrm>
          <a:prstGeom prst="rect">
            <a:avLst/>
          </a:prstGeom>
        </p:spPr>
      </p:pic>
      <p:pic>
        <p:nvPicPr>
          <p:cNvPr id="140" name="Picture 139" descr="Logo, company name&#10;&#10;Description automatically generated">
            <a:extLst>
              <a:ext uri="{FF2B5EF4-FFF2-40B4-BE49-F238E27FC236}">
                <a16:creationId xmlns:a16="http://schemas.microsoft.com/office/drawing/2014/main" id="{E1773947-DFBD-7870-D491-54BADC79904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3" y="5841358"/>
            <a:ext cx="981582" cy="98158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98CD64C-B080-2A00-B5A6-03BEDDE5E46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31" y="5145404"/>
            <a:ext cx="707196" cy="423722"/>
          </a:xfrm>
          <a:prstGeom prst="rect">
            <a:avLst/>
          </a:prstGeom>
        </p:spPr>
      </p:pic>
      <p:pic>
        <p:nvPicPr>
          <p:cNvPr id="144" name="Picture 143" descr="Shape&#10;&#10;Description automatically generated">
            <a:extLst>
              <a:ext uri="{FF2B5EF4-FFF2-40B4-BE49-F238E27FC236}">
                <a16:creationId xmlns:a16="http://schemas.microsoft.com/office/drawing/2014/main" id="{A0194A0B-1206-7683-5C51-C72E13AF79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902370" y="5892458"/>
            <a:ext cx="2308335" cy="1167027"/>
          </a:xfrm>
          <a:prstGeom prst="rect">
            <a:avLst/>
          </a:prstGeom>
        </p:spPr>
      </p:pic>
      <p:pic>
        <p:nvPicPr>
          <p:cNvPr id="146" name="Picture 145" descr="Shape&#10;&#10;Description automatically generated">
            <a:extLst>
              <a:ext uri="{FF2B5EF4-FFF2-40B4-BE49-F238E27FC236}">
                <a16:creationId xmlns:a16="http://schemas.microsoft.com/office/drawing/2014/main" id="{176BA0F7-4D37-A844-D58C-5C998711AD3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6967691" y="6235030"/>
            <a:ext cx="530930" cy="412356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9D3D4939-EA4F-37C0-C568-D422BF552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8333" y="6235030"/>
            <a:ext cx="511647" cy="5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 animBg="1"/>
      <p:bldP spid="1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A89B-941C-1CC2-E9B4-D9224369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FAD447A-EA65-D356-3229-03991CFCE453}"/>
              </a:ext>
            </a:extLst>
          </p:cNvPr>
          <p:cNvSpPr txBox="1"/>
          <p:nvPr/>
        </p:nvSpPr>
        <p:spPr>
          <a:xfrm>
            <a:off x="3944520" y="2961970"/>
            <a:ext cx="4302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48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Implementation</a:t>
            </a:r>
            <a:endParaRPr kumimoji="1" lang="zh-CN" altLang="en-US" sz="48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5B6A1B-A98F-3BE7-D821-DF632F1038B7}"/>
              </a:ext>
            </a:extLst>
          </p:cNvPr>
          <p:cNvSpPr txBox="1"/>
          <p:nvPr/>
        </p:nvSpPr>
        <p:spPr>
          <a:xfrm>
            <a:off x="3014865" y="4042952"/>
            <a:ext cx="61622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2400" b="1" dirty="0">
                <a:solidFill>
                  <a:schemeClr val="bg1"/>
                </a:solidFill>
              </a:rPr>
              <a:t>Integrating Apache Flink with LLMs, </a:t>
            </a:r>
          </a:p>
          <a:p>
            <a:pPr algn="ctr"/>
            <a:r>
              <a:rPr lang="en-MY" sz="2400" b="1" dirty="0">
                <a:solidFill>
                  <a:schemeClr val="bg1"/>
                </a:solidFill>
              </a:rPr>
              <a:t>can enable real-time data processing </a:t>
            </a:r>
          </a:p>
          <a:p>
            <a:pPr algn="ctr"/>
            <a:r>
              <a:rPr lang="en-MY" sz="2400" b="1" dirty="0">
                <a:solidFill>
                  <a:schemeClr val="bg1"/>
                </a:solidFill>
              </a:rPr>
              <a:t>with advanced natural language </a:t>
            </a:r>
          </a:p>
          <a:p>
            <a:pPr algn="ctr"/>
            <a:r>
              <a:rPr lang="en-MY" sz="2400" b="1" dirty="0">
                <a:solidFill>
                  <a:schemeClr val="bg1"/>
                </a:solidFill>
              </a:rPr>
              <a:t>understanding and generation capabilities.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B8944F-2732-4B3A-E67F-725BBE1F4892}"/>
              </a:ext>
            </a:extLst>
          </p:cNvPr>
          <p:cNvSpPr/>
          <p:nvPr/>
        </p:nvSpPr>
        <p:spPr>
          <a:xfrm>
            <a:off x="5840744" y="3825111"/>
            <a:ext cx="510511" cy="446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B37F5411-84A7-E043-9E3D-22BE8032BD8E}"/>
              </a:ext>
            </a:extLst>
          </p:cNvPr>
          <p:cNvSpPr txBox="1"/>
          <p:nvPr/>
        </p:nvSpPr>
        <p:spPr>
          <a:xfrm>
            <a:off x="5380095" y="1807808"/>
            <a:ext cx="14318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9600" dirty="0">
                <a:gradFill flip="none" rotWithShape="1">
                  <a:gsLst>
                    <a:gs pos="15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9600" dirty="0">
              <a:gradFill flip="none" rotWithShape="1">
                <a:gsLst>
                  <a:gs pos="15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499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DDB53-58B2-229F-30B4-EAA63125E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D3DCBBC4-60B8-854A-08D6-D683352341D0}"/>
              </a:ext>
            </a:extLst>
          </p:cNvPr>
          <p:cNvSpPr txBox="1"/>
          <p:nvPr/>
        </p:nvSpPr>
        <p:spPr>
          <a:xfrm>
            <a:off x="4556717" y="610813"/>
            <a:ext cx="327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dirty="0">
                <a:latin typeface="Space Grotesk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18283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CFD0-D265-2315-C1E9-23021C03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1F7389-3928-B57F-20E0-AD80F3029DC8}"/>
              </a:ext>
            </a:extLst>
          </p:cNvPr>
          <p:cNvSpPr txBox="1"/>
          <p:nvPr/>
        </p:nvSpPr>
        <p:spPr>
          <a:xfrm>
            <a:off x="3763469" y="2429296"/>
            <a:ext cx="46650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spc="300" dirty="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rPr>
              <a:t>THANK YOU</a:t>
            </a:r>
            <a:endParaRPr kumimoji="1" lang="zh-CN" altLang="en-US" sz="6000" spc="300" dirty="0">
              <a:solidFill>
                <a:schemeClr val="bg1"/>
              </a:solidFill>
              <a:latin typeface="Space Grotesk Medium" pitchFamily="2" charset="0"/>
              <a:cs typeface="Space Grotesk Medium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2FFB7B-056D-6887-8FA1-6E8760E2336D}"/>
              </a:ext>
            </a:extLst>
          </p:cNvPr>
          <p:cNvSpPr txBox="1"/>
          <p:nvPr/>
        </p:nvSpPr>
        <p:spPr>
          <a:xfrm>
            <a:off x="2545745" y="3344802"/>
            <a:ext cx="7018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spc="1000" dirty="0">
                <a:solidFill>
                  <a:schemeClr val="bg1"/>
                </a:solidFill>
                <a:latin typeface="Space Grotesk Medium"/>
                <a:ea typeface="Alibaba PuHuiTi 2.0 65 Medium" pitchFamily="18" charset="-122"/>
                <a:cs typeface="Alibaba PuHuiTi 2.0 65 Medium" pitchFamily="18" charset="-122"/>
              </a:rPr>
              <a:t>Thank You For Watching</a:t>
            </a:r>
            <a:endParaRPr kumimoji="1" lang="zh-CN" altLang="en-US" sz="3200" spc="1000" dirty="0">
              <a:solidFill>
                <a:schemeClr val="bg1"/>
              </a:solidFill>
              <a:latin typeface="Space Grotesk Medium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4CD236-41D3-7382-3260-B1AE2B1CE3C3}"/>
              </a:ext>
            </a:extLst>
          </p:cNvPr>
          <p:cNvSpPr/>
          <p:nvPr/>
        </p:nvSpPr>
        <p:spPr>
          <a:xfrm>
            <a:off x="1932057" y="3637189"/>
            <a:ext cx="134382" cy="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55005-5F85-456A-BFC2-AEFC9F295703}"/>
              </a:ext>
            </a:extLst>
          </p:cNvPr>
          <p:cNvSpPr/>
          <p:nvPr/>
        </p:nvSpPr>
        <p:spPr>
          <a:xfrm>
            <a:off x="9922970" y="3618376"/>
            <a:ext cx="134382" cy="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12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468E-BD22-FFC2-FBCA-052B07F9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5F1BF5-E0D6-2503-19EC-1FA0F7801A4F}"/>
              </a:ext>
            </a:extLst>
          </p:cNvPr>
          <p:cNvSpPr txBox="1"/>
          <p:nvPr/>
        </p:nvSpPr>
        <p:spPr>
          <a:xfrm>
            <a:off x="1873046" y="2138082"/>
            <a:ext cx="1199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b="1" dirty="0">
                <a:gradFill flip="none" rotWithShape="1">
                  <a:gsLst>
                    <a:gs pos="15000">
                      <a:schemeClr val="tx2"/>
                    </a:gs>
                    <a:gs pos="75000">
                      <a:schemeClr val="tx2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rPr>
              <a:t>01</a:t>
            </a:r>
            <a:endParaRPr kumimoji="1" lang="zh-CN" altLang="en-US" sz="7200" b="1" dirty="0">
              <a:gradFill flip="none" rotWithShape="1">
                <a:gsLst>
                  <a:gs pos="15000">
                    <a:schemeClr val="tx2"/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0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553EB0-2CE8-D1BF-8D35-85770A7B2C9B}"/>
              </a:ext>
            </a:extLst>
          </p:cNvPr>
          <p:cNvSpPr txBox="1"/>
          <p:nvPr/>
        </p:nvSpPr>
        <p:spPr>
          <a:xfrm>
            <a:off x="956128" y="3115656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Evolution of LLM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B28BB8-7D76-8D82-6E85-5D3E5951D4AD}"/>
              </a:ext>
            </a:extLst>
          </p:cNvPr>
          <p:cNvSpPr/>
          <p:nvPr/>
        </p:nvSpPr>
        <p:spPr>
          <a:xfrm>
            <a:off x="2334449" y="3696249"/>
            <a:ext cx="276557" cy="230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4D15D-81A2-3D95-250C-B141E15C4C75}"/>
              </a:ext>
            </a:extLst>
          </p:cNvPr>
          <p:cNvSpPr txBox="1"/>
          <p:nvPr/>
        </p:nvSpPr>
        <p:spPr>
          <a:xfrm>
            <a:off x="5430593" y="2138082"/>
            <a:ext cx="1330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7200" dirty="0">
                <a:gradFill flip="none" rotWithShape="1">
                  <a:gsLst>
                    <a:gs pos="15000">
                      <a:schemeClr val="bg2"/>
                    </a:gs>
                    <a:gs pos="75000">
                      <a:schemeClr val="bg2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7200" dirty="0">
              <a:gradFill flip="none" rotWithShape="1">
                <a:gsLst>
                  <a:gs pos="15000">
                    <a:schemeClr val="bg2"/>
                  </a:gs>
                  <a:gs pos="75000">
                    <a:schemeClr val="bg2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DC3CFE-DC02-FA0E-B131-5425AF32C37A}"/>
              </a:ext>
            </a:extLst>
          </p:cNvPr>
          <p:cNvSpPr txBox="1"/>
          <p:nvPr/>
        </p:nvSpPr>
        <p:spPr>
          <a:xfrm>
            <a:off x="4919241" y="3115656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Apache Flink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97B5D6-4077-E2D1-4DA0-CA5D8B18EC3C}"/>
              </a:ext>
            </a:extLst>
          </p:cNvPr>
          <p:cNvSpPr/>
          <p:nvPr/>
        </p:nvSpPr>
        <p:spPr>
          <a:xfrm>
            <a:off x="5957721" y="3696249"/>
            <a:ext cx="276557" cy="23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3EA636-1709-BD88-7006-8F4EF8C55816}"/>
              </a:ext>
            </a:extLst>
          </p:cNvPr>
          <p:cNvSpPr txBox="1"/>
          <p:nvPr/>
        </p:nvSpPr>
        <p:spPr>
          <a:xfrm>
            <a:off x="9047454" y="2138082"/>
            <a:ext cx="134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7200" dirty="0">
                <a:gradFill flip="none" rotWithShape="1">
                  <a:gsLst>
                    <a:gs pos="15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7200" dirty="0">
              <a:gradFill flip="none" rotWithShape="1">
                <a:gsLst>
                  <a:gs pos="15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1F241-99F2-E4A9-344F-C597A7152302}"/>
              </a:ext>
            </a:extLst>
          </p:cNvPr>
          <p:cNvSpPr txBox="1"/>
          <p:nvPr/>
        </p:nvSpPr>
        <p:spPr>
          <a:xfrm>
            <a:off x="8253364" y="3115656"/>
            <a:ext cx="293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Implementation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885B3B-F182-D522-2EF6-902AA3F03E10}"/>
              </a:ext>
            </a:extLst>
          </p:cNvPr>
          <p:cNvSpPr/>
          <p:nvPr/>
        </p:nvSpPr>
        <p:spPr>
          <a:xfrm>
            <a:off x="9580994" y="3696249"/>
            <a:ext cx="276557" cy="23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200297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0AB8-F68B-7127-8474-84FB2E42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E92F9B4-6F1C-8E5D-897F-5F4483F98E89}"/>
              </a:ext>
            </a:extLst>
          </p:cNvPr>
          <p:cNvSpPr txBox="1"/>
          <p:nvPr/>
        </p:nvSpPr>
        <p:spPr>
          <a:xfrm>
            <a:off x="3869654" y="2961970"/>
            <a:ext cx="4452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48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Evolution of LLM</a:t>
            </a:r>
            <a:endParaRPr kumimoji="1" lang="zh-CN" altLang="en-US" sz="48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21B8DC-E27E-CC82-C1D5-AF689BCEF565}"/>
              </a:ext>
            </a:extLst>
          </p:cNvPr>
          <p:cNvSpPr txBox="1"/>
          <p:nvPr/>
        </p:nvSpPr>
        <p:spPr>
          <a:xfrm>
            <a:off x="800959" y="4042952"/>
            <a:ext cx="10590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The growth of LLMs in the market has been rapid, driven by advancements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in AI research and increasing demand for automation, natural language processing,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and intelligent data analysis across industries.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20B12-ECDF-0B46-A430-E8B4EED6A32E}"/>
              </a:ext>
            </a:extLst>
          </p:cNvPr>
          <p:cNvSpPr txBox="1"/>
          <p:nvPr/>
        </p:nvSpPr>
        <p:spPr>
          <a:xfrm>
            <a:off x="5326398" y="1617396"/>
            <a:ext cx="1539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600" b="1" dirty="0">
                <a:gradFill flip="none" rotWithShape="1">
                  <a:gsLst>
                    <a:gs pos="15000">
                      <a:schemeClr val="tx2"/>
                    </a:gs>
                    <a:gs pos="75000">
                      <a:schemeClr val="tx2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rPr>
              <a:t>01</a:t>
            </a:r>
            <a:endParaRPr kumimoji="1" lang="zh-CN" altLang="en-US" sz="9600" b="1" dirty="0">
              <a:gradFill flip="none" rotWithShape="1">
                <a:gsLst>
                  <a:gs pos="15000">
                    <a:schemeClr val="tx2"/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0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D128675-0D90-1249-0645-207A652D8B06}"/>
              </a:ext>
            </a:extLst>
          </p:cNvPr>
          <p:cNvSpPr/>
          <p:nvPr/>
        </p:nvSpPr>
        <p:spPr>
          <a:xfrm>
            <a:off x="5840744" y="3825111"/>
            <a:ext cx="510511" cy="446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8131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048F7-6F1D-8E03-C4C4-3E2972D07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3FAF29-5D6E-4D30-98A0-E8FFF75E13AA.mp4">
            <a:hlinkClick r:id="" action="ppaction://media"/>
            <a:extLst>
              <a:ext uri="{FF2B5EF4-FFF2-40B4-BE49-F238E27FC236}">
                <a16:creationId xmlns:a16="http://schemas.microsoft.com/office/drawing/2014/main" id="{6A0434B6-185B-5A4E-86BF-F89CDDB4E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580" r="14616"/>
          <a:stretch/>
        </p:blipFill>
        <p:spPr>
          <a:xfrm>
            <a:off x="2270566" y="803120"/>
            <a:ext cx="7650867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DB86-E7DF-403F-2108-C734536DB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2">
            <a:extLst>
              <a:ext uri="{FF2B5EF4-FFF2-40B4-BE49-F238E27FC236}">
                <a16:creationId xmlns:a16="http://schemas.microsoft.com/office/drawing/2014/main" id="{4F0C17BA-157E-1B8B-7503-3E8B7653417F}"/>
              </a:ext>
            </a:extLst>
          </p:cNvPr>
          <p:cNvSpPr/>
          <p:nvPr/>
        </p:nvSpPr>
        <p:spPr>
          <a:xfrm rot="10800000">
            <a:off x="1318700" y="2214150"/>
            <a:ext cx="1416219" cy="1416219"/>
          </a:xfrm>
          <a:prstGeom prst="ellipse">
            <a:avLst/>
          </a:prstGeom>
          <a:gradFill flip="none" rotWithShape="1">
            <a:gsLst>
              <a:gs pos="67000">
                <a:schemeClr val="tx2">
                  <a:alpha val="0"/>
                </a:schemeClr>
              </a:gs>
              <a:gs pos="100000">
                <a:schemeClr val="tx2">
                  <a:alpha val="69986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F70D38-B88F-5D37-1B05-830D9A082A95}"/>
              </a:ext>
            </a:extLst>
          </p:cNvPr>
          <p:cNvSpPr txBox="1"/>
          <p:nvPr/>
        </p:nvSpPr>
        <p:spPr>
          <a:xfrm>
            <a:off x="3991816" y="610813"/>
            <a:ext cx="440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dirty="0">
                <a:latin typeface="Space Grotesk"/>
              </a:rPr>
              <a:t>Generative AI Journey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03CC48A-1CF2-50AF-BB2A-C119A866D379}"/>
              </a:ext>
            </a:extLst>
          </p:cNvPr>
          <p:cNvSpPr/>
          <p:nvPr/>
        </p:nvSpPr>
        <p:spPr>
          <a:xfrm>
            <a:off x="1236275" y="2131726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chemeClr val="tx2">
                  <a:alpha val="0"/>
                </a:schemeClr>
              </a:gs>
              <a:gs pos="100000">
                <a:schemeClr val="tx2">
                  <a:alpha val="29963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2CB8CB-438B-F9DC-AFAC-823385BF8F63}"/>
              </a:ext>
            </a:extLst>
          </p:cNvPr>
          <p:cNvSpPr/>
          <p:nvPr/>
        </p:nvSpPr>
        <p:spPr>
          <a:xfrm>
            <a:off x="5305465" y="2156101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rgbClr val="4EB5FF">
                  <a:alpha val="0"/>
                </a:srgbClr>
              </a:gs>
              <a:gs pos="100000">
                <a:srgbClr val="4EB5FF">
                  <a:alpha val="29931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DF02EB-E606-58BF-0C2B-B3133DE56F5C}"/>
              </a:ext>
            </a:extLst>
          </p:cNvPr>
          <p:cNvSpPr/>
          <p:nvPr/>
        </p:nvSpPr>
        <p:spPr>
          <a:xfrm rot="10800000">
            <a:off x="5387891" y="2238527"/>
            <a:ext cx="1416219" cy="1416219"/>
          </a:xfrm>
          <a:prstGeom prst="ellipse">
            <a:avLst/>
          </a:prstGeom>
          <a:gradFill flip="none" rotWithShape="1">
            <a:gsLst>
              <a:gs pos="67000">
                <a:srgbClr val="4EB5FF">
                  <a:alpha val="0"/>
                </a:srgbClr>
              </a:gs>
              <a:gs pos="100000">
                <a:srgbClr val="4EB5FF">
                  <a:alpha val="70125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rgbClr val="4EB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E84533F-9071-1D1C-422B-83C1CBA87EA5}"/>
              </a:ext>
            </a:extLst>
          </p:cNvPr>
          <p:cNvSpPr/>
          <p:nvPr/>
        </p:nvSpPr>
        <p:spPr>
          <a:xfrm>
            <a:off x="8915803" y="2131726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rgbClr val="04D082">
                  <a:alpha val="0"/>
                </a:srgbClr>
              </a:gs>
              <a:gs pos="100000">
                <a:srgbClr val="04D082">
                  <a:alpha val="2997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09A06-19FE-8598-04D6-D8A061277FAE}"/>
              </a:ext>
            </a:extLst>
          </p:cNvPr>
          <p:cNvSpPr txBox="1"/>
          <p:nvPr/>
        </p:nvSpPr>
        <p:spPr>
          <a:xfrm>
            <a:off x="4965689" y="3972213"/>
            <a:ext cx="226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</a:rPr>
              <a:t>Experimentation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7CB321-7244-D6B6-8107-53F483A6A8E4}"/>
              </a:ext>
            </a:extLst>
          </p:cNvPr>
          <p:cNvSpPr txBox="1"/>
          <p:nvPr/>
        </p:nvSpPr>
        <p:spPr>
          <a:xfrm>
            <a:off x="4718090" y="4568155"/>
            <a:ext cx="2755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Developers actively explore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LLM &amp; Generative AI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models.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C9CBDB-322E-D3CA-A5C0-B607DB605AFA}"/>
              </a:ext>
            </a:extLst>
          </p:cNvPr>
          <p:cNvSpPr txBox="1"/>
          <p:nvPr/>
        </p:nvSpPr>
        <p:spPr>
          <a:xfrm>
            <a:off x="1264088" y="3972213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Explosion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20BD59-91C6-ECAB-A5BB-4DD247A7A234}"/>
              </a:ext>
            </a:extLst>
          </p:cNvPr>
          <p:cNvSpPr txBox="1"/>
          <p:nvPr/>
        </p:nvSpPr>
        <p:spPr>
          <a:xfrm>
            <a:off x="340962" y="4597388"/>
            <a:ext cx="343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Announcement of ChatGPT sparks rapid adoption, reaching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over 100 million users.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6378C7-BA4F-356C-5574-FA0AC6BB543A}"/>
              </a:ext>
            </a:extLst>
          </p:cNvPr>
          <p:cNvSpPr txBox="1"/>
          <p:nvPr/>
        </p:nvSpPr>
        <p:spPr>
          <a:xfrm>
            <a:off x="8632262" y="3972213"/>
            <a:ext cx="236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</a:rPr>
              <a:t>Production Phase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407FA8-EC01-51B1-34E3-75D48C2B288D}"/>
              </a:ext>
            </a:extLst>
          </p:cNvPr>
          <p:cNvSpPr txBox="1"/>
          <p:nvPr/>
        </p:nvSpPr>
        <p:spPr>
          <a:xfrm>
            <a:off x="8130587" y="4597388"/>
            <a:ext cx="33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Enterprises allocate budgets and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formalize Generative AI use cases,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defining KPIs to measure success.</a:t>
            </a:r>
            <a:endParaRPr kumimoji="1" lang="zh-CN" altLang="en-US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pic>
        <p:nvPicPr>
          <p:cNvPr id="4" name="Google Shape;4575;g26bef7a22eb_0_0">
            <a:extLst>
              <a:ext uri="{FF2B5EF4-FFF2-40B4-BE49-F238E27FC236}">
                <a16:creationId xmlns:a16="http://schemas.microsoft.com/office/drawing/2014/main" id="{0C3BFE16-9BAE-A24E-D66E-849D5686F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82" r="25215"/>
          <a:stretch/>
        </p:blipFill>
        <p:spPr>
          <a:xfrm>
            <a:off x="1601331" y="2265952"/>
            <a:ext cx="916238" cy="10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CE6AF-6D7D-CAD7-634C-D18DD27C24F3}"/>
              </a:ext>
            </a:extLst>
          </p:cNvPr>
          <p:cNvSpPr txBox="1"/>
          <p:nvPr/>
        </p:nvSpPr>
        <p:spPr>
          <a:xfrm>
            <a:off x="1695127" y="3232970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2022</a:t>
            </a:r>
            <a:endParaRPr lang="en-US" b="1" dirty="0"/>
          </a:p>
        </p:txBody>
      </p:sp>
      <p:sp>
        <p:nvSpPr>
          <p:cNvPr id="34" name="任意形状 44">
            <a:extLst>
              <a:ext uri="{FF2B5EF4-FFF2-40B4-BE49-F238E27FC236}">
                <a16:creationId xmlns:a16="http://schemas.microsoft.com/office/drawing/2014/main" id="{9AF74ABF-519B-5E1A-A1F3-CE3E67F91A7A}"/>
              </a:ext>
            </a:extLst>
          </p:cNvPr>
          <p:cNvSpPr>
            <a:spLocks noChangeAspect="1"/>
          </p:cNvSpPr>
          <p:nvPr/>
        </p:nvSpPr>
        <p:spPr>
          <a:xfrm>
            <a:off x="5792733" y="2450203"/>
            <a:ext cx="606533" cy="684000"/>
          </a:xfrm>
          <a:custGeom>
            <a:avLst/>
            <a:gdLst>
              <a:gd name="connsiteX0" fmla="*/ 81386 w 606533"/>
              <a:gd name="connsiteY0" fmla="*/ 0 h 684000"/>
              <a:gd name="connsiteX1" fmla="*/ 525147 w 606533"/>
              <a:gd name="connsiteY1" fmla="*/ 0 h 684000"/>
              <a:gd name="connsiteX2" fmla="*/ 606533 w 606533"/>
              <a:gd name="connsiteY2" fmla="*/ 80186 h 684000"/>
              <a:gd name="connsiteX3" fmla="*/ 606533 w 606533"/>
              <a:gd name="connsiteY3" fmla="*/ 287426 h 684000"/>
              <a:gd name="connsiteX4" fmla="*/ 584377 w 606533"/>
              <a:gd name="connsiteY4" fmla="*/ 309256 h 684000"/>
              <a:gd name="connsiteX5" fmla="*/ 562220 w 606533"/>
              <a:gd name="connsiteY5" fmla="*/ 287426 h 684000"/>
              <a:gd name="connsiteX6" fmla="*/ 562220 w 606533"/>
              <a:gd name="connsiteY6" fmla="*/ 80186 h 684000"/>
              <a:gd name="connsiteX7" fmla="*/ 525147 w 606533"/>
              <a:gd name="connsiteY7" fmla="*/ 43660 h 684000"/>
              <a:gd name="connsiteX8" fmla="*/ 81386 w 606533"/>
              <a:gd name="connsiteY8" fmla="*/ 43660 h 684000"/>
              <a:gd name="connsiteX9" fmla="*/ 44314 w 606533"/>
              <a:gd name="connsiteY9" fmla="*/ 80186 h 684000"/>
              <a:gd name="connsiteX10" fmla="*/ 44314 w 606533"/>
              <a:gd name="connsiteY10" fmla="*/ 603814 h 684000"/>
              <a:gd name="connsiteX11" fmla="*/ 81386 w 606533"/>
              <a:gd name="connsiteY11" fmla="*/ 640341 h 684000"/>
              <a:gd name="connsiteX12" fmla="*/ 258493 w 606533"/>
              <a:gd name="connsiteY12" fmla="*/ 640341 h 684000"/>
              <a:gd name="connsiteX13" fmla="*/ 280650 w 606533"/>
              <a:gd name="connsiteY13" fmla="*/ 662171 h 684000"/>
              <a:gd name="connsiteX14" fmla="*/ 258493 w 606533"/>
              <a:gd name="connsiteY14" fmla="*/ 684000 h 684000"/>
              <a:gd name="connsiteX15" fmla="*/ 81386 w 606533"/>
              <a:gd name="connsiteY15" fmla="*/ 684000 h 684000"/>
              <a:gd name="connsiteX16" fmla="*/ 0 w 606533"/>
              <a:gd name="connsiteY16" fmla="*/ 603814 h 684000"/>
              <a:gd name="connsiteX17" fmla="*/ 0 w 606533"/>
              <a:gd name="connsiteY17" fmla="*/ 80186 h 684000"/>
              <a:gd name="connsiteX18" fmla="*/ 81386 w 606533"/>
              <a:gd name="connsiteY18" fmla="*/ 0 h 6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6533" h="684000">
                <a:moveTo>
                  <a:pt x="81386" y="0"/>
                </a:moveTo>
                <a:lnTo>
                  <a:pt x="525147" y="0"/>
                </a:lnTo>
                <a:cubicBezTo>
                  <a:pt x="570025" y="0"/>
                  <a:pt x="606533" y="35971"/>
                  <a:pt x="606533" y="80186"/>
                </a:cubicBezTo>
                <a:lnTo>
                  <a:pt x="606533" y="287426"/>
                </a:lnTo>
                <a:cubicBezTo>
                  <a:pt x="606533" y="299482"/>
                  <a:pt x="596615" y="309256"/>
                  <a:pt x="584377" y="309256"/>
                </a:cubicBezTo>
                <a:cubicBezTo>
                  <a:pt x="572140" y="309256"/>
                  <a:pt x="562220" y="299482"/>
                  <a:pt x="562220" y="287426"/>
                </a:cubicBezTo>
                <a:lnTo>
                  <a:pt x="562220" y="80186"/>
                </a:lnTo>
                <a:cubicBezTo>
                  <a:pt x="562220" y="60045"/>
                  <a:pt x="545589" y="43660"/>
                  <a:pt x="525147" y="43660"/>
                </a:cubicBezTo>
                <a:lnTo>
                  <a:pt x="81386" y="43660"/>
                </a:lnTo>
                <a:cubicBezTo>
                  <a:pt x="60942" y="43660"/>
                  <a:pt x="44314" y="60046"/>
                  <a:pt x="44314" y="80186"/>
                </a:cubicBezTo>
                <a:lnTo>
                  <a:pt x="44314" y="603814"/>
                </a:lnTo>
                <a:cubicBezTo>
                  <a:pt x="44314" y="623955"/>
                  <a:pt x="60945" y="640341"/>
                  <a:pt x="81386" y="640341"/>
                </a:cubicBezTo>
                <a:lnTo>
                  <a:pt x="258493" y="640341"/>
                </a:lnTo>
                <a:cubicBezTo>
                  <a:pt x="270730" y="640341"/>
                  <a:pt x="280650" y="650114"/>
                  <a:pt x="280650" y="662171"/>
                </a:cubicBezTo>
                <a:cubicBezTo>
                  <a:pt x="280650" y="674227"/>
                  <a:pt x="270730" y="684000"/>
                  <a:pt x="258493" y="684000"/>
                </a:cubicBezTo>
                <a:lnTo>
                  <a:pt x="81386" y="684000"/>
                </a:lnTo>
                <a:cubicBezTo>
                  <a:pt x="36510" y="684000"/>
                  <a:pt x="0" y="648029"/>
                  <a:pt x="0" y="603814"/>
                </a:cubicBezTo>
                <a:lnTo>
                  <a:pt x="0" y="80186"/>
                </a:lnTo>
                <a:cubicBezTo>
                  <a:pt x="0" y="35971"/>
                  <a:pt x="36510" y="0"/>
                  <a:pt x="813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5" name="任意形状 24">
            <a:extLst>
              <a:ext uri="{FF2B5EF4-FFF2-40B4-BE49-F238E27FC236}">
                <a16:creationId xmlns:a16="http://schemas.microsoft.com/office/drawing/2014/main" id="{D45C3C97-2B56-06E7-39D4-21D6E2BFC861}"/>
              </a:ext>
            </a:extLst>
          </p:cNvPr>
          <p:cNvSpPr>
            <a:spLocks noChangeAspect="1"/>
          </p:cNvSpPr>
          <p:nvPr/>
        </p:nvSpPr>
        <p:spPr>
          <a:xfrm>
            <a:off x="5933056" y="2595734"/>
            <a:ext cx="340390" cy="43660"/>
          </a:xfrm>
          <a:custGeom>
            <a:avLst/>
            <a:gdLst>
              <a:gd name="connsiteX0" fmla="*/ 0 w 340390"/>
              <a:gd name="connsiteY0" fmla="*/ 0 h 43660"/>
              <a:gd name="connsiteX1" fmla="*/ 340390 w 340390"/>
              <a:gd name="connsiteY1" fmla="*/ 0 h 43660"/>
              <a:gd name="connsiteX2" fmla="*/ 340390 w 340390"/>
              <a:gd name="connsiteY2" fmla="*/ 43660 h 43660"/>
              <a:gd name="connsiteX3" fmla="*/ 0 w 340390"/>
              <a:gd name="connsiteY3" fmla="*/ 43660 h 43660"/>
              <a:gd name="connsiteX4" fmla="*/ 0 w 340390"/>
              <a:gd name="connsiteY4" fmla="*/ 0 h 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90" h="43660">
                <a:moveTo>
                  <a:pt x="0" y="0"/>
                </a:moveTo>
                <a:lnTo>
                  <a:pt x="340390" y="0"/>
                </a:lnTo>
                <a:lnTo>
                  <a:pt x="340390" y="43660"/>
                </a:lnTo>
                <a:lnTo>
                  <a:pt x="0" y="43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6" name="任意形状 15">
            <a:extLst>
              <a:ext uri="{FF2B5EF4-FFF2-40B4-BE49-F238E27FC236}">
                <a16:creationId xmlns:a16="http://schemas.microsoft.com/office/drawing/2014/main" id="{230D7573-2AB1-BA10-0AC5-B673EFA27C3A}"/>
              </a:ext>
            </a:extLst>
          </p:cNvPr>
          <p:cNvSpPr>
            <a:spLocks noChangeAspect="1"/>
          </p:cNvSpPr>
          <p:nvPr/>
        </p:nvSpPr>
        <p:spPr>
          <a:xfrm>
            <a:off x="5933056" y="2770376"/>
            <a:ext cx="227814" cy="43659"/>
          </a:xfrm>
          <a:custGeom>
            <a:avLst/>
            <a:gdLst>
              <a:gd name="connsiteX0" fmla="*/ 0 w 227814"/>
              <a:gd name="connsiteY0" fmla="*/ 0 h 43659"/>
              <a:gd name="connsiteX1" fmla="*/ 227814 w 227814"/>
              <a:gd name="connsiteY1" fmla="*/ 0 h 43659"/>
              <a:gd name="connsiteX2" fmla="*/ 227814 w 227814"/>
              <a:gd name="connsiteY2" fmla="*/ 43659 h 43659"/>
              <a:gd name="connsiteX3" fmla="*/ 0 w 227814"/>
              <a:gd name="connsiteY3" fmla="*/ 43659 h 43659"/>
              <a:gd name="connsiteX4" fmla="*/ 0 w 227814"/>
              <a:gd name="connsiteY4" fmla="*/ 0 h 4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14" h="43659">
                <a:moveTo>
                  <a:pt x="0" y="0"/>
                </a:moveTo>
                <a:lnTo>
                  <a:pt x="227814" y="0"/>
                </a:lnTo>
                <a:lnTo>
                  <a:pt x="227814" y="43659"/>
                </a:lnTo>
                <a:lnTo>
                  <a:pt x="0" y="43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7" name="任意形状 13">
            <a:extLst>
              <a:ext uri="{FF2B5EF4-FFF2-40B4-BE49-F238E27FC236}">
                <a16:creationId xmlns:a16="http://schemas.microsoft.com/office/drawing/2014/main" id="{9E631720-527A-068D-DD34-1DCEB991A47C}"/>
              </a:ext>
            </a:extLst>
          </p:cNvPr>
          <p:cNvSpPr>
            <a:spLocks noChangeAspect="1"/>
          </p:cNvSpPr>
          <p:nvPr/>
        </p:nvSpPr>
        <p:spPr>
          <a:xfrm>
            <a:off x="6139506" y="2819780"/>
            <a:ext cx="304109" cy="313401"/>
          </a:xfrm>
          <a:custGeom>
            <a:avLst/>
            <a:gdLst>
              <a:gd name="connsiteX0" fmla="*/ 128520 w 304109"/>
              <a:gd name="connsiteY0" fmla="*/ 0 h 313401"/>
              <a:gd name="connsiteX1" fmla="*/ 257034 w 304109"/>
              <a:gd name="connsiteY1" fmla="*/ 126621 h 313401"/>
              <a:gd name="connsiteX2" fmla="*/ 230282 w 304109"/>
              <a:gd name="connsiteY2" fmla="*/ 203981 h 313401"/>
              <a:gd name="connsiteX3" fmla="*/ 227386 w 304109"/>
              <a:gd name="connsiteY3" fmla="*/ 206936 h 313401"/>
              <a:gd name="connsiteX4" fmla="*/ 297619 w 304109"/>
              <a:gd name="connsiteY4" fmla="*/ 276135 h 313401"/>
              <a:gd name="connsiteX5" fmla="*/ 297619 w 304109"/>
              <a:gd name="connsiteY5" fmla="*/ 307007 h 313401"/>
              <a:gd name="connsiteX6" fmla="*/ 281954 w 304109"/>
              <a:gd name="connsiteY6" fmla="*/ 313401 h 313401"/>
              <a:gd name="connsiteX7" fmla="*/ 266284 w 304109"/>
              <a:gd name="connsiteY7" fmla="*/ 307007 h 313401"/>
              <a:gd name="connsiteX8" fmla="*/ 192462 w 304109"/>
              <a:gd name="connsiteY8" fmla="*/ 234275 h 313401"/>
              <a:gd name="connsiteX9" fmla="*/ 172138 w 304109"/>
              <a:gd name="connsiteY9" fmla="*/ 245715 h 313401"/>
              <a:gd name="connsiteX10" fmla="*/ 128520 w 304109"/>
              <a:gd name="connsiteY10" fmla="*/ 253243 h 313401"/>
              <a:gd name="connsiteX11" fmla="*/ 0 w 304109"/>
              <a:gd name="connsiteY11" fmla="*/ 126621 h 313401"/>
              <a:gd name="connsiteX12" fmla="*/ 128520 w 304109"/>
              <a:gd name="connsiteY12" fmla="*/ 0 h 313401"/>
              <a:gd name="connsiteX13" fmla="*/ 128520 w 304109"/>
              <a:gd name="connsiteY13" fmla="*/ 43660 h 313401"/>
              <a:gd name="connsiteX14" fmla="*/ 44316 w 304109"/>
              <a:gd name="connsiteY14" fmla="*/ 126621 h 313401"/>
              <a:gd name="connsiteX15" fmla="*/ 128520 w 304109"/>
              <a:gd name="connsiteY15" fmla="*/ 209583 h 313401"/>
              <a:gd name="connsiteX16" fmla="*/ 182260 w 304109"/>
              <a:gd name="connsiteY16" fmla="*/ 190494 h 313401"/>
              <a:gd name="connsiteX17" fmla="*/ 212723 w 304109"/>
              <a:gd name="connsiteY17" fmla="*/ 126621 h 313401"/>
              <a:gd name="connsiteX18" fmla="*/ 128520 w 304109"/>
              <a:gd name="connsiteY18" fmla="*/ 43660 h 31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09" h="313401">
                <a:moveTo>
                  <a:pt x="128520" y="0"/>
                </a:moveTo>
                <a:cubicBezTo>
                  <a:pt x="199382" y="0"/>
                  <a:pt x="257034" y="56802"/>
                  <a:pt x="257034" y="126621"/>
                </a:cubicBezTo>
                <a:cubicBezTo>
                  <a:pt x="257034" y="154960"/>
                  <a:pt x="247508" y="182028"/>
                  <a:pt x="230282" y="203981"/>
                </a:cubicBezTo>
                <a:lnTo>
                  <a:pt x="227386" y="206936"/>
                </a:lnTo>
                <a:lnTo>
                  <a:pt x="297619" y="276135"/>
                </a:lnTo>
                <a:cubicBezTo>
                  <a:pt x="306273" y="284661"/>
                  <a:pt x="306273" y="298482"/>
                  <a:pt x="297619" y="307007"/>
                </a:cubicBezTo>
                <a:cubicBezTo>
                  <a:pt x="293469" y="311107"/>
                  <a:pt x="287829" y="313408"/>
                  <a:pt x="281954" y="313401"/>
                </a:cubicBezTo>
                <a:cubicBezTo>
                  <a:pt x="276074" y="313408"/>
                  <a:pt x="270438" y="311107"/>
                  <a:pt x="266284" y="307007"/>
                </a:cubicBezTo>
                <a:lnTo>
                  <a:pt x="192462" y="234275"/>
                </a:lnTo>
                <a:lnTo>
                  <a:pt x="172138" y="245715"/>
                </a:lnTo>
                <a:cubicBezTo>
                  <a:pt x="158239" y="250655"/>
                  <a:pt x="143476" y="253243"/>
                  <a:pt x="128520" y="253243"/>
                </a:cubicBezTo>
                <a:cubicBezTo>
                  <a:pt x="57652" y="253243"/>
                  <a:pt x="0" y="196441"/>
                  <a:pt x="0" y="126621"/>
                </a:cubicBezTo>
                <a:cubicBezTo>
                  <a:pt x="0" y="56802"/>
                  <a:pt x="57652" y="0"/>
                  <a:pt x="128520" y="0"/>
                </a:cubicBezTo>
                <a:close/>
                <a:moveTo>
                  <a:pt x="128520" y="43660"/>
                </a:moveTo>
                <a:cubicBezTo>
                  <a:pt x="82089" y="43660"/>
                  <a:pt x="44316" y="80876"/>
                  <a:pt x="44316" y="126621"/>
                </a:cubicBezTo>
                <a:cubicBezTo>
                  <a:pt x="44316" y="172366"/>
                  <a:pt x="82089" y="209583"/>
                  <a:pt x="128520" y="209583"/>
                </a:cubicBezTo>
                <a:cubicBezTo>
                  <a:pt x="148122" y="209583"/>
                  <a:pt x="167207" y="202804"/>
                  <a:pt x="182260" y="190494"/>
                </a:cubicBezTo>
                <a:cubicBezTo>
                  <a:pt x="201619" y="174659"/>
                  <a:pt x="212723" y="151379"/>
                  <a:pt x="212723" y="126621"/>
                </a:cubicBezTo>
                <a:cubicBezTo>
                  <a:pt x="212723" y="80876"/>
                  <a:pt x="174946" y="43660"/>
                  <a:pt x="128520" y="43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8F6822-AC59-7979-3938-E2CEAF74D488}"/>
              </a:ext>
            </a:extLst>
          </p:cNvPr>
          <p:cNvSpPr txBox="1"/>
          <p:nvPr/>
        </p:nvSpPr>
        <p:spPr>
          <a:xfrm>
            <a:off x="5758121" y="3203831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2023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ED9FB3-8087-1273-9FC6-BB79CA1AEBF1}"/>
              </a:ext>
            </a:extLst>
          </p:cNvPr>
          <p:cNvSpPr txBox="1"/>
          <p:nvPr/>
        </p:nvSpPr>
        <p:spPr>
          <a:xfrm>
            <a:off x="9374655" y="3197911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2024</a:t>
            </a:r>
            <a:endParaRPr lang="en-US" b="1" dirty="0"/>
          </a:p>
        </p:txBody>
      </p:sp>
      <p:sp>
        <p:nvSpPr>
          <p:cNvPr id="40" name="任意形状 40">
            <a:extLst>
              <a:ext uri="{FF2B5EF4-FFF2-40B4-BE49-F238E27FC236}">
                <a16:creationId xmlns:a16="http://schemas.microsoft.com/office/drawing/2014/main" id="{019C3D94-D782-B7EF-F57A-06AE313B0B47}"/>
              </a:ext>
            </a:extLst>
          </p:cNvPr>
          <p:cNvSpPr>
            <a:spLocks noChangeAspect="1"/>
          </p:cNvSpPr>
          <p:nvPr/>
        </p:nvSpPr>
        <p:spPr>
          <a:xfrm>
            <a:off x="9357032" y="2415151"/>
            <a:ext cx="694251" cy="684001"/>
          </a:xfrm>
          <a:custGeom>
            <a:avLst/>
            <a:gdLst>
              <a:gd name="connsiteX0" fmla="*/ 265337 w 694251"/>
              <a:gd name="connsiteY0" fmla="*/ 39 h 684001"/>
              <a:gd name="connsiteX1" fmla="*/ 310788 w 694251"/>
              <a:gd name="connsiteY1" fmla="*/ 24969 h 684001"/>
              <a:gd name="connsiteX2" fmla="*/ 347125 w 694251"/>
              <a:gd name="connsiteY2" fmla="*/ 45185 h 684001"/>
              <a:gd name="connsiteX3" fmla="*/ 382908 w 694251"/>
              <a:gd name="connsiteY3" fmla="*/ 25816 h 684001"/>
              <a:gd name="connsiteX4" fmla="*/ 383337 w 694251"/>
              <a:gd name="connsiteY4" fmla="*/ 25154 h 684001"/>
              <a:gd name="connsiteX5" fmla="*/ 447973 w 694251"/>
              <a:gd name="connsiteY5" fmla="*/ 2338 h 684001"/>
              <a:gd name="connsiteX6" fmla="*/ 448213 w 694251"/>
              <a:gd name="connsiteY6" fmla="*/ 2411 h 684001"/>
              <a:gd name="connsiteX7" fmla="*/ 521715 w 694251"/>
              <a:gd name="connsiteY7" fmla="*/ 32734 h 684001"/>
              <a:gd name="connsiteX8" fmla="*/ 522596 w 694251"/>
              <a:gd name="connsiteY8" fmla="*/ 33284 h 684001"/>
              <a:gd name="connsiteX9" fmla="*/ 549117 w 694251"/>
              <a:gd name="connsiteY9" fmla="*/ 93585 h 684001"/>
              <a:gd name="connsiteX10" fmla="*/ 560317 w 694251"/>
              <a:gd name="connsiteY10" fmla="*/ 131961 h 684001"/>
              <a:gd name="connsiteX11" fmla="*/ 598692 w 694251"/>
              <a:gd name="connsiteY11" fmla="*/ 143107 h 684001"/>
              <a:gd name="connsiteX12" fmla="*/ 661394 w 694251"/>
              <a:gd name="connsiteY12" fmla="*/ 170616 h 684001"/>
              <a:gd name="connsiteX13" fmla="*/ 661574 w 694251"/>
              <a:gd name="connsiteY13" fmla="*/ 170942 h 684001"/>
              <a:gd name="connsiteX14" fmla="*/ 691913 w 694251"/>
              <a:gd name="connsiteY14" fmla="*/ 242761 h 684001"/>
              <a:gd name="connsiteX15" fmla="*/ 692031 w 694251"/>
              <a:gd name="connsiteY15" fmla="*/ 243173 h 684001"/>
              <a:gd name="connsiteX16" fmla="*/ 668914 w 694251"/>
              <a:gd name="connsiteY16" fmla="*/ 306205 h 684001"/>
              <a:gd name="connsiteX17" fmla="*/ 648392 w 694251"/>
              <a:gd name="connsiteY17" fmla="*/ 342009 h 684001"/>
              <a:gd name="connsiteX18" fmla="*/ 668051 w 694251"/>
              <a:gd name="connsiteY18" fmla="*/ 377264 h 684001"/>
              <a:gd name="connsiteX19" fmla="*/ 668720 w 694251"/>
              <a:gd name="connsiteY19" fmla="*/ 377687 h 684001"/>
              <a:gd name="connsiteX20" fmla="*/ 692031 w 694251"/>
              <a:gd name="connsiteY20" fmla="*/ 440846 h 684001"/>
              <a:gd name="connsiteX21" fmla="*/ 691806 w 694251"/>
              <a:gd name="connsiteY21" fmla="*/ 441606 h 684001"/>
              <a:gd name="connsiteX22" fmla="*/ 661029 w 694251"/>
              <a:gd name="connsiteY22" fmla="*/ 514024 h 684001"/>
              <a:gd name="connsiteX23" fmla="*/ 660471 w 694251"/>
              <a:gd name="connsiteY23" fmla="*/ 514892 h 684001"/>
              <a:gd name="connsiteX24" fmla="*/ 599267 w 694251"/>
              <a:gd name="connsiteY24" fmla="*/ 541022 h 684001"/>
              <a:gd name="connsiteX25" fmla="*/ 560316 w 694251"/>
              <a:gd name="connsiteY25" fmla="*/ 552058 h 684001"/>
              <a:gd name="connsiteX26" fmla="*/ 559562 w 694251"/>
              <a:gd name="connsiteY26" fmla="*/ 552767 h 684001"/>
              <a:gd name="connsiteX27" fmla="*/ 549006 w 694251"/>
              <a:gd name="connsiteY27" fmla="*/ 589868 h 684001"/>
              <a:gd name="connsiteX28" fmla="*/ 521083 w 694251"/>
              <a:gd name="connsiteY28" fmla="*/ 651644 h 684001"/>
              <a:gd name="connsiteX29" fmla="*/ 520752 w 694251"/>
              <a:gd name="connsiteY29" fmla="*/ 651821 h 684001"/>
              <a:gd name="connsiteX30" fmla="*/ 449163 w 694251"/>
              <a:gd name="connsiteY30" fmla="*/ 681332 h 684001"/>
              <a:gd name="connsiteX31" fmla="*/ 431649 w 694251"/>
              <a:gd name="connsiteY31" fmla="*/ 684001 h 684001"/>
              <a:gd name="connsiteX32" fmla="*/ 383738 w 694251"/>
              <a:gd name="connsiteY32" fmla="*/ 659436 h 684001"/>
              <a:gd name="connsiteX33" fmla="*/ 383554 w 694251"/>
              <a:gd name="connsiteY33" fmla="*/ 659178 h 684001"/>
              <a:gd name="connsiteX34" fmla="*/ 347126 w 694251"/>
              <a:gd name="connsiteY34" fmla="*/ 638834 h 684001"/>
              <a:gd name="connsiteX35" fmla="*/ 311345 w 694251"/>
              <a:gd name="connsiteY35" fmla="*/ 658203 h 684001"/>
              <a:gd name="connsiteX36" fmla="*/ 310915 w 694251"/>
              <a:gd name="connsiteY36" fmla="*/ 658863 h 684001"/>
              <a:gd name="connsiteX37" fmla="*/ 246279 w 694251"/>
              <a:gd name="connsiteY37" fmla="*/ 681680 h 684001"/>
              <a:gd name="connsiteX38" fmla="*/ 246038 w 694251"/>
              <a:gd name="connsiteY38" fmla="*/ 681607 h 684001"/>
              <a:gd name="connsiteX39" fmla="*/ 172537 w 694251"/>
              <a:gd name="connsiteY39" fmla="*/ 651285 h 684001"/>
              <a:gd name="connsiteX40" fmla="*/ 171657 w 694251"/>
              <a:gd name="connsiteY40" fmla="*/ 650735 h 684001"/>
              <a:gd name="connsiteX41" fmla="*/ 145135 w 694251"/>
              <a:gd name="connsiteY41" fmla="*/ 590432 h 684001"/>
              <a:gd name="connsiteX42" fmla="*/ 133935 w 694251"/>
              <a:gd name="connsiteY42" fmla="*/ 552058 h 684001"/>
              <a:gd name="connsiteX43" fmla="*/ 133214 w 694251"/>
              <a:gd name="connsiteY43" fmla="*/ 551313 h 684001"/>
              <a:gd name="connsiteX44" fmla="*/ 94985 w 694251"/>
              <a:gd name="connsiteY44" fmla="*/ 541022 h 684001"/>
              <a:gd name="connsiteX45" fmla="*/ 94606 w 694251"/>
              <a:gd name="connsiteY45" fmla="*/ 541093 h 684001"/>
              <a:gd name="connsiteX46" fmla="*/ 32858 w 694251"/>
              <a:gd name="connsiteY46" fmla="*/ 513401 h 684001"/>
              <a:gd name="connsiteX47" fmla="*/ 32678 w 694251"/>
              <a:gd name="connsiteY47" fmla="*/ 513076 h 684001"/>
              <a:gd name="connsiteX48" fmla="*/ 2339 w 694251"/>
              <a:gd name="connsiteY48" fmla="*/ 441260 h 684001"/>
              <a:gd name="connsiteX49" fmla="*/ 2221 w 694251"/>
              <a:gd name="connsiteY49" fmla="*/ 440847 h 684001"/>
              <a:gd name="connsiteX50" fmla="*/ 25346 w 694251"/>
              <a:gd name="connsiteY50" fmla="*/ 377809 h 684001"/>
              <a:gd name="connsiteX51" fmla="*/ 45860 w 694251"/>
              <a:gd name="connsiteY51" fmla="*/ 342009 h 684001"/>
              <a:gd name="connsiteX52" fmla="*/ 26200 w 694251"/>
              <a:gd name="connsiteY52" fmla="*/ 306755 h 684001"/>
              <a:gd name="connsiteX53" fmla="*/ 25530 w 694251"/>
              <a:gd name="connsiteY53" fmla="*/ 306331 h 684001"/>
              <a:gd name="connsiteX54" fmla="*/ 2372 w 694251"/>
              <a:gd name="connsiteY54" fmla="*/ 242648 h 684001"/>
              <a:gd name="connsiteX55" fmla="*/ 2446 w 694251"/>
              <a:gd name="connsiteY55" fmla="*/ 242413 h 684001"/>
              <a:gd name="connsiteX56" fmla="*/ 33222 w 694251"/>
              <a:gd name="connsiteY56" fmla="*/ 169995 h 684001"/>
              <a:gd name="connsiteX57" fmla="*/ 33780 w 694251"/>
              <a:gd name="connsiteY57" fmla="*/ 169127 h 684001"/>
              <a:gd name="connsiteX58" fmla="*/ 94985 w 694251"/>
              <a:gd name="connsiteY58" fmla="*/ 142997 h 684001"/>
              <a:gd name="connsiteX59" fmla="*/ 133934 w 694251"/>
              <a:gd name="connsiteY59" fmla="*/ 131961 h 684001"/>
              <a:gd name="connsiteX60" fmla="*/ 134689 w 694251"/>
              <a:gd name="connsiteY60" fmla="*/ 131252 h 684001"/>
              <a:gd name="connsiteX61" fmla="*/ 145246 w 694251"/>
              <a:gd name="connsiteY61" fmla="*/ 94154 h 684001"/>
              <a:gd name="connsiteX62" fmla="*/ 173167 w 694251"/>
              <a:gd name="connsiteY62" fmla="*/ 32373 h 684001"/>
              <a:gd name="connsiteX63" fmla="*/ 173498 w 694251"/>
              <a:gd name="connsiteY63" fmla="*/ 32197 h 684001"/>
              <a:gd name="connsiteX64" fmla="*/ 246391 w 694251"/>
              <a:gd name="connsiteY64" fmla="*/ 2304 h 684001"/>
              <a:gd name="connsiteX65" fmla="*/ 246808 w 694251"/>
              <a:gd name="connsiteY65" fmla="*/ 2188 h 684001"/>
              <a:gd name="connsiteX66" fmla="*/ 265337 w 694251"/>
              <a:gd name="connsiteY66" fmla="*/ 39 h 684001"/>
              <a:gd name="connsiteX67" fmla="*/ 435297 w 694251"/>
              <a:gd name="connsiteY67" fmla="*/ 43661 h 684001"/>
              <a:gd name="connsiteX68" fmla="*/ 419940 w 694251"/>
              <a:gd name="connsiteY68" fmla="*/ 48889 h 684001"/>
              <a:gd name="connsiteX69" fmla="*/ 347126 w 694251"/>
              <a:gd name="connsiteY69" fmla="*/ 88353 h 684001"/>
              <a:gd name="connsiteX70" fmla="*/ 274674 w 694251"/>
              <a:gd name="connsiteY70" fmla="*/ 49414 h 684001"/>
              <a:gd name="connsiteX71" fmla="*/ 274459 w 694251"/>
              <a:gd name="connsiteY71" fmla="*/ 49100 h 684001"/>
              <a:gd name="connsiteX72" fmla="*/ 258510 w 694251"/>
              <a:gd name="connsiteY72" fmla="*/ 43791 h 684001"/>
              <a:gd name="connsiteX73" fmla="*/ 194321 w 694251"/>
              <a:gd name="connsiteY73" fmla="*/ 70181 h 684001"/>
              <a:gd name="connsiteX74" fmla="*/ 187753 w 694251"/>
              <a:gd name="connsiteY74" fmla="*/ 83673 h 684001"/>
              <a:gd name="connsiteX75" fmla="*/ 187951 w 694251"/>
              <a:gd name="connsiteY75" fmla="*/ 84390 h 684001"/>
              <a:gd name="connsiteX76" fmla="*/ 188099 w 694251"/>
              <a:gd name="connsiteY76" fmla="*/ 85120 h 684001"/>
              <a:gd name="connsiteX77" fmla="*/ 164554 w 694251"/>
              <a:gd name="connsiteY77" fmla="*/ 162842 h 684001"/>
              <a:gd name="connsiteX78" fmla="*/ 86393 w 694251"/>
              <a:gd name="connsiteY78" fmla="*/ 185326 h 684001"/>
              <a:gd name="connsiteX79" fmla="*/ 70482 w 694251"/>
              <a:gd name="connsiteY79" fmla="*/ 192719 h 684001"/>
              <a:gd name="connsiteX80" fmla="*/ 44315 w 694251"/>
              <a:gd name="connsiteY80" fmla="*/ 255139 h 684001"/>
              <a:gd name="connsiteX81" fmla="*/ 49621 w 694251"/>
              <a:gd name="connsiteY81" fmla="*/ 270268 h 684001"/>
              <a:gd name="connsiteX82" fmla="*/ 89675 w 694251"/>
              <a:gd name="connsiteY82" fmla="*/ 342009 h 684001"/>
              <a:gd name="connsiteX83" fmla="*/ 50153 w 694251"/>
              <a:gd name="connsiteY83" fmla="*/ 413392 h 684001"/>
              <a:gd name="connsiteX84" fmla="*/ 49834 w 694251"/>
              <a:gd name="connsiteY84" fmla="*/ 413606 h 684001"/>
              <a:gd name="connsiteX85" fmla="*/ 44446 w 694251"/>
              <a:gd name="connsiteY85" fmla="*/ 429319 h 684001"/>
              <a:gd name="connsiteX86" fmla="*/ 71228 w 694251"/>
              <a:gd name="connsiteY86" fmla="*/ 492556 h 684001"/>
              <a:gd name="connsiteX87" fmla="*/ 86633 w 694251"/>
              <a:gd name="connsiteY87" fmla="*/ 498646 h 684001"/>
              <a:gd name="connsiteX88" fmla="*/ 165276 w 694251"/>
              <a:gd name="connsiteY88" fmla="*/ 521888 h 684001"/>
              <a:gd name="connsiteX89" fmla="*/ 188100 w 694251"/>
              <a:gd name="connsiteY89" fmla="*/ 598899 h 684001"/>
              <a:gd name="connsiteX90" fmla="*/ 195603 w 694251"/>
              <a:gd name="connsiteY90" fmla="*/ 614576 h 684001"/>
              <a:gd name="connsiteX91" fmla="*/ 258954 w 694251"/>
              <a:gd name="connsiteY91" fmla="*/ 640359 h 684001"/>
              <a:gd name="connsiteX92" fmla="*/ 274314 w 694251"/>
              <a:gd name="connsiteY92" fmla="*/ 635131 h 684001"/>
              <a:gd name="connsiteX93" fmla="*/ 347128 w 694251"/>
              <a:gd name="connsiteY93" fmla="*/ 595667 h 684001"/>
              <a:gd name="connsiteX94" fmla="*/ 419460 w 694251"/>
              <a:gd name="connsiteY94" fmla="*/ 634441 h 684001"/>
              <a:gd name="connsiteX95" fmla="*/ 431649 w 694251"/>
              <a:gd name="connsiteY95" fmla="*/ 640832 h 684001"/>
              <a:gd name="connsiteX96" fmla="*/ 433731 w 694251"/>
              <a:gd name="connsiteY96" fmla="*/ 640810 h 684001"/>
              <a:gd name="connsiteX97" fmla="*/ 435495 w 694251"/>
              <a:gd name="connsiteY97" fmla="*/ 640299 h 684001"/>
              <a:gd name="connsiteX98" fmla="*/ 499930 w 694251"/>
              <a:gd name="connsiteY98" fmla="*/ 613838 h 684001"/>
              <a:gd name="connsiteX99" fmla="*/ 506499 w 694251"/>
              <a:gd name="connsiteY99" fmla="*/ 600344 h 684001"/>
              <a:gd name="connsiteX100" fmla="*/ 506301 w 694251"/>
              <a:gd name="connsiteY100" fmla="*/ 599627 h 684001"/>
              <a:gd name="connsiteX101" fmla="*/ 506153 w 694251"/>
              <a:gd name="connsiteY101" fmla="*/ 598898 h 684001"/>
              <a:gd name="connsiteX102" fmla="*/ 529698 w 694251"/>
              <a:gd name="connsiteY102" fmla="*/ 521177 h 684001"/>
              <a:gd name="connsiteX103" fmla="*/ 607859 w 694251"/>
              <a:gd name="connsiteY103" fmla="*/ 498690 h 684001"/>
              <a:gd name="connsiteX104" fmla="*/ 623771 w 694251"/>
              <a:gd name="connsiteY104" fmla="*/ 491297 h 684001"/>
              <a:gd name="connsiteX105" fmla="*/ 649844 w 694251"/>
              <a:gd name="connsiteY105" fmla="*/ 429175 h 684001"/>
              <a:gd name="connsiteX106" fmla="*/ 644650 w 694251"/>
              <a:gd name="connsiteY106" fmla="*/ 413759 h 684001"/>
              <a:gd name="connsiteX107" fmla="*/ 604578 w 694251"/>
              <a:gd name="connsiteY107" fmla="*/ 342008 h 684001"/>
              <a:gd name="connsiteX108" fmla="*/ 644100 w 694251"/>
              <a:gd name="connsiteY108" fmla="*/ 270625 h 684001"/>
              <a:gd name="connsiteX109" fmla="*/ 644419 w 694251"/>
              <a:gd name="connsiteY109" fmla="*/ 270412 h 684001"/>
              <a:gd name="connsiteX110" fmla="*/ 649807 w 694251"/>
              <a:gd name="connsiteY110" fmla="*/ 254697 h 684001"/>
              <a:gd name="connsiteX111" fmla="*/ 623022 w 694251"/>
              <a:gd name="connsiteY111" fmla="*/ 191456 h 684001"/>
              <a:gd name="connsiteX112" fmla="*/ 609328 w 694251"/>
              <a:gd name="connsiteY112" fmla="*/ 184983 h 684001"/>
              <a:gd name="connsiteX113" fmla="*/ 608600 w 694251"/>
              <a:gd name="connsiteY113" fmla="*/ 185179 h 684001"/>
              <a:gd name="connsiteX114" fmla="*/ 607859 w 694251"/>
              <a:gd name="connsiteY114" fmla="*/ 185325 h 684001"/>
              <a:gd name="connsiteX115" fmla="*/ 529335 w 694251"/>
              <a:gd name="connsiteY115" fmla="*/ 162485 h 684001"/>
              <a:gd name="connsiteX116" fmla="*/ 506154 w 694251"/>
              <a:gd name="connsiteY116" fmla="*/ 85118 h 684001"/>
              <a:gd name="connsiteX117" fmla="*/ 498649 w 694251"/>
              <a:gd name="connsiteY117" fmla="*/ 69442 h 684001"/>
              <a:gd name="connsiteX118" fmla="*/ 435297 w 694251"/>
              <a:gd name="connsiteY118" fmla="*/ 43661 h 68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94251" h="684001">
                <a:moveTo>
                  <a:pt x="265337" y="39"/>
                </a:moveTo>
                <a:cubicBezTo>
                  <a:pt x="283550" y="695"/>
                  <a:pt x="300286" y="9574"/>
                  <a:pt x="310788" y="24969"/>
                </a:cubicBezTo>
                <a:cubicBezTo>
                  <a:pt x="320259" y="38383"/>
                  <a:pt x="332485" y="45185"/>
                  <a:pt x="347125" y="45185"/>
                </a:cubicBezTo>
                <a:cubicBezTo>
                  <a:pt x="362177" y="45185"/>
                  <a:pt x="375218" y="38125"/>
                  <a:pt x="382908" y="25816"/>
                </a:cubicBezTo>
                <a:lnTo>
                  <a:pt x="383337" y="25154"/>
                </a:lnTo>
                <a:cubicBezTo>
                  <a:pt x="397033" y="4913"/>
                  <a:pt x="424217" y="-4681"/>
                  <a:pt x="447973" y="2338"/>
                </a:cubicBezTo>
                <a:lnTo>
                  <a:pt x="448213" y="2411"/>
                </a:lnTo>
                <a:cubicBezTo>
                  <a:pt x="471131" y="9467"/>
                  <a:pt x="497788" y="18588"/>
                  <a:pt x="521715" y="32734"/>
                </a:cubicBezTo>
                <a:lnTo>
                  <a:pt x="522596" y="33284"/>
                </a:lnTo>
                <a:cubicBezTo>
                  <a:pt x="543052" y="46721"/>
                  <a:pt x="553710" y="70954"/>
                  <a:pt x="549117" y="93585"/>
                </a:cubicBezTo>
                <a:cubicBezTo>
                  <a:pt x="546133" y="108278"/>
                  <a:pt x="550111" y="121906"/>
                  <a:pt x="560317" y="131961"/>
                </a:cubicBezTo>
                <a:cubicBezTo>
                  <a:pt x="570390" y="141887"/>
                  <a:pt x="583996" y="145834"/>
                  <a:pt x="598692" y="143107"/>
                </a:cubicBezTo>
                <a:cubicBezTo>
                  <a:pt x="622712" y="137099"/>
                  <a:pt x="648959" y="148564"/>
                  <a:pt x="661394" y="170616"/>
                </a:cubicBezTo>
                <a:lnTo>
                  <a:pt x="661574" y="170942"/>
                </a:lnTo>
                <a:cubicBezTo>
                  <a:pt x="674925" y="195608"/>
                  <a:pt x="684850" y="219100"/>
                  <a:pt x="691913" y="242761"/>
                </a:cubicBezTo>
                <a:lnTo>
                  <a:pt x="692031" y="243173"/>
                </a:lnTo>
                <a:cubicBezTo>
                  <a:pt x="698818" y="267693"/>
                  <a:pt x="689745" y="292408"/>
                  <a:pt x="668914" y="306205"/>
                </a:cubicBezTo>
                <a:cubicBezTo>
                  <a:pt x="655296" y="315539"/>
                  <a:pt x="648392" y="327583"/>
                  <a:pt x="648392" y="342009"/>
                </a:cubicBezTo>
                <a:cubicBezTo>
                  <a:pt x="648392" y="356839"/>
                  <a:pt x="655558" y="369688"/>
                  <a:pt x="668051" y="377264"/>
                </a:cubicBezTo>
                <a:lnTo>
                  <a:pt x="668720" y="377687"/>
                </a:lnTo>
                <a:cubicBezTo>
                  <a:pt x="689690" y="391458"/>
                  <a:pt x="698838" y="416249"/>
                  <a:pt x="692031" y="440846"/>
                </a:cubicBezTo>
                <a:lnTo>
                  <a:pt x="691806" y="441606"/>
                </a:lnTo>
                <a:cubicBezTo>
                  <a:pt x="684642" y="464186"/>
                  <a:pt x="675386" y="490448"/>
                  <a:pt x="661029" y="514024"/>
                </a:cubicBezTo>
                <a:lnTo>
                  <a:pt x="660471" y="514892"/>
                </a:lnTo>
                <a:cubicBezTo>
                  <a:pt x="646832" y="535047"/>
                  <a:pt x="622236" y="545546"/>
                  <a:pt x="599267" y="541022"/>
                </a:cubicBezTo>
                <a:cubicBezTo>
                  <a:pt x="584358" y="538085"/>
                  <a:pt x="570522" y="542002"/>
                  <a:pt x="560316" y="552058"/>
                </a:cubicBezTo>
                <a:lnTo>
                  <a:pt x="559562" y="552767"/>
                </a:lnTo>
                <a:cubicBezTo>
                  <a:pt x="550239" y="561116"/>
                  <a:pt x="546219" y="575290"/>
                  <a:pt x="549006" y="589868"/>
                </a:cubicBezTo>
                <a:cubicBezTo>
                  <a:pt x="555098" y="613533"/>
                  <a:pt x="543465" y="639393"/>
                  <a:pt x="521083" y="651644"/>
                </a:cubicBezTo>
                <a:lnTo>
                  <a:pt x="520752" y="651821"/>
                </a:lnTo>
                <a:cubicBezTo>
                  <a:pt x="496170" y="664738"/>
                  <a:pt x="472737" y="674398"/>
                  <a:pt x="449163" y="681332"/>
                </a:cubicBezTo>
                <a:cubicBezTo>
                  <a:pt x="442380" y="684001"/>
                  <a:pt x="435519" y="684001"/>
                  <a:pt x="431649" y="684001"/>
                </a:cubicBezTo>
                <a:cubicBezTo>
                  <a:pt x="412801" y="684001"/>
                  <a:pt x="394889" y="674817"/>
                  <a:pt x="383738" y="659436"/>
                </a:cubicBezTo>
                <a:lnTo>
                  <a:pt x="383554" y="659178"/>
                </a:lnTo>
                <a:cubicBezTo>
                  <a:pt x="374068" y="645678"/>
                  <a:pt x="361813" y="638834"/>
                  <a:pt x="347126" y="638834"/>
                </a:cubicBezTo>
                <a:cubicBezTo>
                  <a:pt x="332074" y="638834"/>
                  <a:pt x="319033" y="645894"/>
                  <a:pt x="311345" y="658203"/>
                </a:cubicBezTo>
                <a:lnTo>
                  <a:pt x="310915" y="658863"/>
                </a:lnTo>
                <a:cubicBezTo>
                  <a:pt x="297218" y="679106"/>
                  <a:pt x="270035" y="688699"/>
                  <a:pt x="246279" y="681680"/>
                </a:cubicBezTo>
                <a:lnTo>
                  <a:pt x="246038" y="681607"/>
                </a:lnTo>
                <a:cubicBezTo>
                  <a:pt x="223120" y="674550"/>
                  <a:pt x="196466" y="665430"/>
                  <a:pt x="172537" y="651285"/>
                </a:cubicBezTo>
                <a:lnTo>
                  <a:pt x="171657" y="650735"/>
                </a:lnTo>
                <a:cubicBezTo>
                  <a:pt x="151200" y="637299"/>
                  <a:pt x="140540" y="613065"/>
                  <a:pt x="145135" y="590432"/>
                </a:cubicBezTo>
                <a:cubicBezTo>
                  <a:pt x="148118" y="575740"/>
                  <a:pt x="144140" y="562112"/>
                  <a:pt x="133935" y="552058"/>
                </a:cubicBezTo>
                <a:lnTo>
                  <a:pt x="133214" y="551313"/>
                </a:lnTo>
                <a:cubicBezTo>
                  <a:pt x="124630" y="542009"/>
                  <a:pt x="109982" y="538067"/>
                  <a:pt x="94985" y="541022"/>
                </a:cubicBezTo>
                <a:lnTo>
                  <a:pt x="94606" y="541093"/>
                </a:lnTo>
                <a:cubicBezTo>
                  <a:pt x="69544" y="545579"/>
                  <a:pt x="44729" y="534454"/>
                  <a:pt x="32858" y="513401"/>
                </a:cubicBezTo>
                <a:lnTo>
                  <a:pt x="32678" y="513076"/>
                </a:lnTo>
                <a:cubicBezTo>
                  <a:pt x="19327" y="488411"/>
                  <a:pt x="9403" y="464919"/>
                  <a:pt x="2339" y="441260"/>
                </a:cubicBezTo>
                <a:lnTo>
                  <a:pt x="2221" y="440847"/>
                </a:lnTo>
                <a:cubicBezTo>
                  <a:pt x="-4568" y="416323"/>
                  <a:pt x="4507" y="391605"/>
                  <a:pt x="25346" y="377809"/>
                </a:cubicBezTo>
                <a:cubicBezTo>
                  <a:pt x="38959" y="368476"/>
                  <a:pt x="45860" y="356432"/>
                  <a:pt x="45860" y="342009"/>
                </a:cubicBezTo>
                <a:cubicBezTo>
                  <a:pt x="45860" y="327180"/>
                  <a:pt x="38694" y="314330"/>
                  <a:pt x="26200" y="306755"/>
                </a:cubicBezTo>
                <a:lnTo>
                  <a:pt x="25530" y="306331"/>
                </a:lnTo>
                <a:cubicBezTo>
                  <a:pt x="4985" y="292836"/>
                  <a:pt x="-4754" y="266055"/>
                  <a:pt x="2372" y="242648"/>
                </a:cubicBezTo>
                <a:lnTo>
                  <a:pt x="2446" y="242413"/>
                </a:lnTo>
                <a:cubicBezTo>
                  <a:pt x="9607" y="219833"/>
                  <a:pt x="18865" y="193572"/>
                  <a:pt x="33222" y="169995"/>
                </a:cubicBezTo>
                <a:lnTo>
                  <a:pt x="33780" y="169127"/>
                </a:lnTo>
                <a:cubicBezTo>
                  <a:pt x="47419" y="148970"/>
                  <a:pt x="72018" y="138469"/>
                  <a:pt x="94985" y="142997"/>
                </a:cubicBezTo>
                <a:cubicBezTo>
                  <a:pt x="109895" y="145933"/>
                  <a:pt x="123729" y="142015"/>
                  <a:pt x="133934" y="131961"/>
                </a:cubicBezTo>
                <a:lnTo>
                  <a:pt x="134689" y="131252"/>
                </a:lnTo>
                <a:cubicBezTo>
                  <a:pt x="144011" y="122902"/>
                  <a:pt x="148031" y="108731"/>
                  <a:pt x="145246" y="94154"/>
                </a:cubicBezTo>
                <a:cubicBezTo>
                  <a:pt x="139149" y="70487"/>
                  <a:pt x="150785" y="44626"/>
                  <a:pt x="173167" y="32373"/>
                </a:cubicBezTo>
                <a:lnTo>
                  <a:pt x="173498" y="32197"/>
                </a:lnTo>
                <a:cubicBezTo>
                  <a:pt x="198533" y="19041"/>
                  <a:pt x="222376" y="9264"/>
                  <a:pt x="246391" y="2304"/>
                </a:cubicBezTo>
                <a:lnTo>
                  <a:pt x="246808" y="2188"/>
                </a:lnTo>
                <a:cubicBezTo>
                  <a:pt x="253031" y="516"/>
                  <a:pt x="259266" y="-180"/>
                  <a:pt x="265337" y="39"/>
                </a:cubicBezTo>
                <a:close/>
                <a:moveTo>
                  <a:pt x="435297" y="43661"/>
                </a:moveTo>
                <a:cubicBezTo>
                  <a:pt x="430004" y="42144"/>
                  <a:pt x="423063" y="44520"/>
                  <a:pt x="419940" y="48889"/>
                </a:cubicBezTo>
                <a:cubicBezTo>
                  <a:pt x="404285" y="73609"/>
                  <a:pt x="377105" y="88353"/>
                  <a:pt x="347126" y="88353"/>
                </a:cubicBezTo>
                <a:cubicBezTo>
                  <a:pt x="318049" y="88353"/>
                  <a:pt x="292319" y="74523"/>
                  <a:pt x="274674" y="49414"/>
                </a:cubicBezTo>
                <a:lnTo>
                  <a:pt x="274459" y="49100"/>
                </a:lnTo>
                <a:cubicBezTo>
                  <a:pt x="271100" y="44136"/>
                  <a:pt x="265001" y="42110"/>
                  <a:pt x="258510" y="43791"/>
                </a:cubicBezTo>
                <a:cubicBezTo>
                  <a:pt x="237535" y="49889"/>
                  <a:pt x="216533" y="58523"/>
                  <a:pt x="194321" y="70181"/>
                </a:cubicBezTo>
                <a:cubicBezTo>
                  <a:pt x="189917" y="72662"/>
                  <a:pt x="186277" y="78344"/>
                  <a:pt x="187753" y="83673"/>
                </a:cubicBezTo>
                <a:lnTo>
                  <a:pt x="187951" y="84390"/>
                </a:lnTo>
                <a:lnTo>
                  <a:pt x="188099" y="85120"/>
                </a:lnTo>
                <a:cubicBezTo>
                  <a:pt x="194061" y="114494"/>
                  <a:pt x="185043" y="144220"/>
                  <a:pt x="164554" y="162842"/>
                </a:cubicBezTo>
                <a:cubicBezTo>
                  <a:pt x="143987" y="182875"/>
                  <a:pt x="115530" y="191066"/>
                  <a:pt x="86393" y="185326"/>
                </a:cubicBezTo>
                <a:cubicBezTo>
                  <a:pt x="81022" y="184270"/>
                  <a:pt x="74257" y="187433"/>
                  <a:pt x="70482" y="192719"/>
                </a:cubicBezTo>
                <a:cubicBezTo>
                  <a:pt x="58694" y="212244"/>
                  <a:pt x="50642" y="235201"/>
                  <a:pt x="44315" y="255139"/>
                </a:cubicBezTo>
                <a:cubicBezTo>
                  <a:pt x="42776" y="260354"/>
                  <a:pt x="45188" y="267193"/>
                  <a:pt x="49621" y="270268"/>
                </a:cubicBezTo>
                <a:cubicBezTo>
                  <a:pt x="74714" y="285694"/>
                  <a:pt x="89675" y="312471"/>
                  <a:pt x="89675" y="342009"/>
                </a:cubicBezTo>
                <a:cubicBezTo>
                  <a:pt x="89675" y="370657"/>
                  <a:pt x="75640" y="396007"/>
                  <a:pt x="50153" y="413392"/>
                </a:cubicBezTo>
                <a:lnTo>
                  <a:pt x="49834" y="413606"/>
                </a:lnTo>
                <a:cubicBezTo>
                  <a:pt x="44795" y="416915"/>
                  <a:pt x="42741" y="422922"/>
                  <a:pt x="44446" y="429319"/>
                </a:cubicBezTo>
                <a:cubicBezTo>
                  <a:pt x="50636" y="449985"/>
                  <a:pt x="59397" y="470674"/>
                  <a:pt x="71228" y="492556"/>
                </a:cubicBezTo>
                <a:cubicBezTo>
                  <a:pt x="73916" y="497173"/>
                  <a:pt x="80348" y="499720"/>
                  <a:pt x="86633" y="498646"/>
                </a:cubicBezTo>
                <a:cubicBezTo>
                  <a:pt x="116366" y="492868"/>
                  <a:pt x="146424" y="501756"/>
                  <a:pt x="165276" y="521888"/>
                </a:cubicBezTo>
                <a:cubicBezTo>
                  <a:pt x="185611" y="542151"/>
                  <a:pt x="193928" y="570190"/>
                  <a:pt x="188100" y="598899"/>
                </a:cubicBezTo>
                <a:cubicBezTo>
                  <a:pt x="187025" y="604193"/>
                  <a:pt x="190238" y="610859"/>
                  <a:pt x="195603" y="614576"/>
                </a:cubicBezTo>
                <a:cubicBezTo>
                  <a:pt x="215419" y="626189"/>
                  <a:pt x="238718" y="634124"/>
                  <a:pt x="258954" y="640359"/>
                </a:cubicBezTo>
                <a:cubicBezTo>
                  <a:pt x="264248" y="641875"/>
                  <a:pt x="271189" y="639500"/>
                  <a:pt x="274314" y="635131"/>
                </a:cubicBezTo>
                <a:cubicBezTo>
                  <a:pt x="289969" y="610408"/>
                  <a:pt x="317147" y="595667"/>
                  <a:pt x="347128" y="595667"/>
                </a:cubicBezTo>
                <a:cubicBezTo>
                  <a:pt x="376139" y="595665"/>
                  <a:pt x="401819" y="609433"/>
                  <a:pt x="419460" y="634441"/>
                </a:cubicBezTo>
                <a:cubicBezTo>
                  <a:pt x="422368" y="638386"/>
                  <a:pt x="427027" y="640832"/>
                  <a:pt x="431649" y="640832"/>
                </a:cubicBezTo>
                <a:cubicBezTo>
                  <a:pt x="432228" y="640832"/>
                  <a:pt x="433063" y="640832"/>
                  <a:pt x="433731" y="640810"/>
                </a:cubicBezTo>
                <a:lnTo>
                  <a:pt x="435495" y="640299"/>
                </a:lnTo>
                <a:cubicBezTo>
                  <a:pt x="456553" y="634197"/>
                  <a:pt x="477633" y="625540"/>
                  <a:pt x="499930" y="613838"/>
                </a:cubicBezTo>
                <a:cubicBezTo>
                  <a:pt x="504335" y="611358"/>
                  <a:pt x="507974" y="605674"/>
                  <a:pt x="506499" y="600344"/>
                </a:cubicBezTo>
                <a:lnTo>
                  <a:pt x="506301" y="599627"/>
                </a:lnTo>
                <a:lnTo>
                  <a:pt x="506153" y="598898"/>
                </a:lnTo>
                <a:cubicBezTo>
                  <a:pt x="500190" y="569527"/>
                  <a:pt x="509210" y="539800"/>
                  <a:pt x="529698" y="521177"/>
                </a:cubicBezTo>
                <a:cubicBezTo>
                  <a:pt x="550265" y="501142"/>
                  <a:pt x="578726" y="492952"/>
                  <a:pt x="607859" y="498690"/>
                </a:cubicBezTo>
                <a:cubicBezTo>
                  <a:pt x="613229" y="499749"/>
                  <a:pt x="619997" y="496586"/>
                  <a:pt x="623771" y="491297"/>
                </a:cubicBezTo>
                <a:cubicBezTo>
                  <a:pt x="635500" y="471869"/>
                  <a:pt x="643531" y="449044"/>
                  <a:pt x="649844" y="429175"/>
                </a:cubicBezTo>
                <a:cubicBezTo>
                  <a:pt x="651455" y="422932"/>
                  <a:pt x="649482" y="417074"/>
                  <a:pt x="644650" y="413759"/>
                </a:cubicBezTo>
                <a:cubicBezTo>
                  <a:pt x="619546" y="398336"/>
                  <a:pt x="604578" y="371551"/>
                  <a:pt x="604578" y="342008"/>
                </a:cubicBezTo>
                <a:cubicBezTo>
                  <a:pt x="604578" y="313360"/>
                  <a:pt x="618614" y="288009"/>
                  <a:pt x="644100" y="270625"/>
                </a:cubicBezTo>
                <a:lnTo>
                  <a:pt x="644419" y="270412"/>
                </a:lnTo>
                <a:cubicBezTo>
                  <a:pt x="649458" y="267102"/>
                  <a:pt x="651514" y="261093"/>
                  <a:pt x="649807" y="254697"/>
                </a:cubicBezTo>
                <a:cubicBezTo>
                  <a:pt x="643618" y="234033"/>
                  <a:pt x="634853" y="213339"/>
                  <a:pt x="623022" y="191456"/>
                </a:cubicBezTo>
                <a:cubicBezTo>
                  <a:pt x="620505" y="187116"/>
                  <a:pt x="614734" y="183531"/>
                  <a:pt x="609328" y="184983"/>
                </a:cubicBezTo>
                <a:lnTo>
                  <a:pt x="608600" y="185179"/>
                </a:lnTo>
                <a:lnTo>
                  <a:pt x="607859" y="185325"/>
                </a:lnTo>
                <a:cubicBezTo>
                  <a:pt x="578545" y="191099"/>
                  <a:pt x="549928" y="182774"/>
                  <a:pt x="529335" y="162485"/>
                </a:cubicBezTo>
                <a:cubicBezTo>
                  <a:pt x="508741" y="142194"/>
                  <a:pt x="500291" y="113994"/>
                  <a:pt x="506154" y="85118"/>
                </a:cubicBezTo>
                <a:cubicBezTo>
                  <a:pt x="507228" y="79826"/>
                  <a:pt x="504015" y="73161"/>
                  <a:pt x="498649" y="69442"/>
                </a:cubicBezTo>
                <a:cubicBezTo>
                  <a:pt x="478835" y="57830"/>
                  <a:pt x="455534" y="49896"/>
                  <a:pt x="435297" y="436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41" name="任意形状 19">
            <a:extLst>
              <a:ext uri="{FF2B5EF4-FFF2-40B4-BE49-F238E27FC236}">
                <a16:creationId xmlns:a16="http://schemas.microsoft.com/office/drawing/2014/main" id="{9F59EEE7-1900-DE0D-13DB-45E02C5428D3}"/>
              </a:ext>
            </a:extLst>
          </p:cNvPr>
          <p:cNvSpPr>
            <a:spLocks noChangeAspect="1"/>
          </p:cNvSpPr>
          <p:nvPr/>
        </p:nvSpPr>
        <p:spPr>
          <a:xfrm>
            <a:off x="9569695" y="2632989"/>
            <a:ext cx="247284" cy="243638"/>
          </a:xfrm>
          <a:custGeom>
            <a:avLst/>
            <a:gdLst>
              <a:gd name="connsiteX0" fmla="*/ 159576 w 319152"/>
              <a:gd name="connsiteY0" fmla="*/ 0 h 314447"/>
              <a:gd name="connsiteX1" fmla="*/ 319152 w 319152"/>
              <a:gd name="connsiteY1" fmla="*/ 157224 h 314447"/>
              <a:gd name="connsiteX2" fmla="*/ 159576 w 319152"/>
              <a:gd name="connsiteY2" fmla="*/ 314447 h 314447"/>
              <a:gd name="connsiteX3" fmla="*/ 0 w 319152"/>
              <a:gd name="connsiteY3" fmla="*/ 157224 h 314447"/>
              <a:gd name="connsiteX4" fmla="*/ 159576 w 319152"/>
              <a:gd name="connsiteY4" fmla="*/ 0 h 314447"/>
              <a:gd name="connsiteX5" fmla="*/ 159576 w 319152"/>
              <a:gd name="connsiteY5" fmla="*/ 43168 h 314447"/>
              <a:gd name="connsiteX6" fmla="*/ 43814 w 319152"/>
              <a:gd name="connsiteY6" fmla="*/ 157224 h 314447"/>
              <a:gd name="connsiteX7" fmla="*/ 159576 w 319152"/>
              <a:gd name="connsiteY7" fmla="*/ 271279 h 314447"/>
              <a:gd name="connsiteX8" fmla="*/ 275338 w 319152"/>
              <a:gd name="connsiteY8" fmla="*/ 157224 h 314447"/>
              <a:gd name="connsiteX9" fmla="*/ 159576 w 319152"/>
              <a:gd name="connsiteY9" fmla="*/ 43168 h 3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52" h="314447">
                <a:moveTo>
                  <a:pt x="159576" y="0"/>
                </a:moveTo>
                <a:cubicBezTo>
                  <a:pt x="247567" y="0"/>
                  <a:pt x="319152" y="70530"/>
                  <a:pt x="319152" y="157224"/>
                </a:cubicBezTo>
                <a:cubicBezTo>
                  <a:pt x="319152" y="243917"/>
                  <a:pt x="247567" y="314447"/>
                  <a:pt x="159576" y="314447"/>
                </a:cubicBezTo>
                <a:cubicBezTo>
                  <a:pt x="71586" y="314447"/>
                  <a:pt x="0" y="243917"/>
                  <a:pt x="0" y="157224"/>
                </a:cubicBezTo>
                <a:cubicBezTo>
                  <a:pt x="0" y="70530"/>
                  <a:pt x="71586" y="0"/>
                  <a:pt x="159576" y="0"/>
                </a:cubicBezTo>
                <a:close/>
                <a:moveTo>
                  <a:pt x="159576" y="43168"/>
                </a:moveTo>
                <a:cubicBezTo>
                  <a:pt x="95744" y="43168"/>
                  <a:pt x="43814" y="94334"/>
                  <a:pt x="43814" y="157224"/>
                </a:cubicBezTo>
                <a:cubicBezTo>
                  <a:pt x="43814" y="220115"/>
                  <a:pt x="95744" y="271279"/>
                  <a:pt x="159576" y="271279"/>
                </a:cubicBezTo>
                <a:cubicBezTo>
                  <a:pt x="223407" y="271279"/>
                  <a:pt x="275338" y="220115"/>
                  <a:pt x="275338" y="157224"/>
                </a:cubicBezTo>
                <a:cubicBezTo>
                  <a:pt x="275338" y="94334"/>
                  <a:pt x="223407" y="43168"/>
                  <a:pt x="159576" y="431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5340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3505-303D-9147-73AB-FB1B5E626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843002D-B42A-E860-B156-9A445D9661A4}"/>
              </a:ext>
            </a:extLst>
          </p:cNvPr>
          <p:cNvSpPr txBox="1"/>
          <p:nvPr/>
        </p:nvSpPr>
        <p:spPr>
          <a:xfrm>
            <a:off x="3618678" y="487146"/>
            <a:ext cx="522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sz="3200" dirty="0">
                <a:latin typeface="Space Grotesk"/>
              </a:rPr>
              <a:t>AI-Driven Industry Innovation</a:t>
            </a:r>
          </a:p>
        </p:txBody>
      </p:sp>
      <p:sp>
        <p:nvSpPr>
          <p:cNvPr id="45" name="圆角矩形 59">
            <a:extLst>
              <a:ext uri="{FF2B5EF4-FFF2-40B4-BE49-F238E27FC236}">
                <a16:creationId xmlns:a16="http://schemas.microsoft.com/office/drawing/2014/main" id="{19B2F45D-4583-6FDB-3499-6A19E5B81EF6}"/>
              </a:ext>
            </a:extLst>
          </p:cNvPr>
          <p:cNvSpPr/>
          <p:nvPr/>
        </p:nvSpPr>
        <p:spPr>
          <a:xfrm>
            <a:off x="656388" y="1205386"/>
            <a:ext cx="11010889" cy="1518392"/>
          </a:xfrm>
          <a:prstGeom prst="roundRect">
            <a:avLst>
              <a:gd name="adj" fmla="val 14435"/>
            </a:avLst>
          </a:prstGeom>
          <a:noFill/>
          <a:ln w="15875">
            <a:solidFill>
              <a:srgbClr val="04D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6D91DB5-DB83-72AF-19AC-89E6A776C9D9}"/>
              </a:ext>
            </a:extLst>
          </p:cNvPr>
          <p:cNvSpPr txBox="1"/>
          <p:nvPr/>
        </p:nvSpPr>
        <p:spPr>
          <a:xfrm>
            <a:off x="779371" y="1701681"/>
            <a:ext cx="14471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04D082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Industries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3304CFE9-F99B-4CEE-C431-DC5E4E9FCE96}"/>
              </a:ext>
            </a:extLst>
          </p:cNvPr>
          <p:cNvSpPr/>
          <p:nvPr/>
        </p:nvSpPr>
        <p:spPr>
          <a:xfrm>
            <a:off x="2333176" y="152523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圆角矩形 59">
            <a:extLst>
              <a:ext uri="{FF2B5EF4-FFF2-40B4-BE49-F238E27FC236}">
                <a16:creationId xmlns:a16="http://schemas.microsoft.com/office/drawing/2014/main" id="{3E10E2A7-F884-FEFA-C74D-2B8479AA9001}"/>
              </a:ext>
            </a:extLst>
          </p:cNvPr>
          <p:cNvSpPr/>
          <p:nvPr/>
        </p:nvSpPr>
        <p:spPr>
          <a:xfrm>
            <a:off x="2333176" y="2099881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Automotive</a:t>
            </a:r>
          </a:p>
        </p:txBody>
      </p:sp>
      <p:sp>
        <p:nvSpPr>
          <p:cNvPr id="27" name="文本框 101">
            <a:extLst>
              <a:ext uri="{FF2B5EF4-FFF2-40B4-BE49-F238E27FC236}">
                <a16:creationId xmlns:a16="http://schemas.microsoft.com/office/drawing/2014/main" id="{FFDF2520-D69E-4434-197B-D18E912835ED}"/>
              </a:ext>
            </a:extLst>
          </p:cNvPr>
          <p:cNvSpPr txBox="1"/>
          <p:nvPr/>
        </p:nvSpPr>
        <p:spPr>
          <a:xfrm>
            <a:off x="2248390" y="1560904"/>
            <a:ext cx="1717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Banking &amp; Insurance</a:t>
            </a:r>
          </a:p>
        </p:txBody>
      </p:sp>
      <p:sp>
        <p:nvSpPr>
          <p:cNvPr id="28" name="圆角矩形 59">
            <a:extLst>
              <a:ext uri="{FF2B5EF4-FFF2-40B4-BE49-F238E27FC236}">
                <a16:creationId xmlns:a16="http://schemas.microsoft.com/office/drawing/2014/main" id="{96A1791E-AB53-6B30-44AB-99D9FED10682}"/>
              </a:ext>
            </a:extLst>
          </p:cNvPr>
          <p:cNvSpPr/>
          <p:nvPr/>
        </p:nvSpPr>
        <p:spPr>
          <a:xfrm>
            <a:off x="4040162" y="152546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7" name="圆角矩形 59">
            <a:extLst>
              <a:ext uri="{FF2B5EF4-FFF2-40B4-BE49-F238E27FC236}">
                <a16:creationId xmlns:a16="http://schemas.microsoft.com/office/drawing/2014/main" id="{90F68A5F-82F2-1482-7E3E-8A69582DD0B6}"/>
              </a:ext>
            </a:extLst>
          </p:cNvPr>
          <p:cNvSpPr/>
          <p:nvPr/>
        </p:nvSpPr>
        <p:spPr>
          <a:xfrm>
            <a:off x="4069071" y="209078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Healthcare</a:t>
            </a:r>
          </a:p>
        </p:txBody>
      </p:sp>
      <p:sp>
        <p:nvSpPr>
          <p:cNvPr id="49" name="文本框 101">
            <a:extLst>
              <a:ext uri="{FF2B5EF4-FFF2-40B4-BE49-F238E27FC236}">
                <a16:creationId xmlns:a16="http://schemas.microsoft.com/office/drawing/2014/main" id="{94DE5773-A1AE-CE35-9A16-AE8CE502A96B}"/>
              </a:ext>
            </a:extLst>
          </p:cNvPr>
          <p:cNvSpPr txBox="1"/>
          <p:nvPr/>
        </p:nvSpPr>
        <p:spPr>
          <a:xfrm>
            <a:off x="3967232" y="1572058"/>
            <a:ext cx="1625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Software</a:t>
            </a:r>
          </a:p>
        </p:txBody>
      </p:sp>
      <p:sp>
        <p:nvSpPr>
          <p:cNvPr id="51" name="圆角矩形 59">
            <a:extLst>
              <a:ext uri="{FF2B5EF4-FFF2-40B4-BE49-F238E27FC236}">
                <a16:creationId xmlns:a16="http://schemas.microsoft.com/office/drawing/2014/main" id="{1F52593A-51CF-8DD5-1633-609302B09B06}"/>
              </a:ext>
            </a:extLst>
          </p:cNvPr>
          <p:cNvSpPr/>
          <p:nvPr/>
        </p:nvSpPr>
        <p:spPr>
          <a:xfrm>
            <a:off x="7853719" y="149227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Retail</a:t>
            </a: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590C3839-FB08-5EE0-C28A-3C9B92AE2BF3}"/>
              </a:ext>
            </a:extLst>
          </p:cNvPr>
          <p:cNvSpPr/>
          <p:nvPr/>
        </p:nvSpPr>
        <p:spPr>
          <a:xfrm>
            <a:off x="7868174" y="210300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Travel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B6BC977E-8B92-65F6-0A03-3525F7663349}"/>
              </a:ext>
            </a:extLst>
          </p:cNvPr>
          <p:cNvSpPr/>
          <p:nvPr/>
        </p:nvSpPr>
        <p:spPr>
          <a:xfrm>
            <a:off x="656388" y="2839440"/>
            <a:ext cx="11010889" cy="706172"/>
          </a:xfrm>
          <a:prstGeom prst="roundRect">
            <a:avLst>
              <a:gd name="adj" fmla="val 20363"/>
            </a:avLst>
          </a:prstGeom>
          <a:noFill/>
          <a:ln w="158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57" name="文本框 14">
            <a:extLst>
              <a:ext uri="{FF2B5EF4-FFF2-40B4-BE49-F238E27FC236}">
                <a16:creationId xmlns:a16="http://schemas.microsoft.com/office/drawing/2014/main" id="{6EAD4979-8365-35FC-0541-E49E2AD4633B}"/>
              </a:ext>
            </a:extLst>
          </p:cNvPr>
          <p:cNvSpPr txBox="1"/>
          <p:nvPr/>
        </p:nvSpPr>
        <p:spPr>
          <a:xfrm>
            <a:off x="761966" y="2992961"/>
            <a:ext cx="149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B775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Data Source</a:t>
            </a:r>
          </a:p>
        </p:txBody>
      </p:sp>
      <p:sp>
        <p:nvSpPr>
          <p:cNvPr id="58" name="圆角矩形 59">
            <a:extLst>
              <a:ext uri="{FF2B5EF4-FFF2-40B4-BE49-F238E27FC236}">
                <a16:creationId xmlns:a16="http://schemas.microsoft.com/office/drawing/2014/main" id="{BE9E45F6-DF0A-C8B0-5D49-33A7CC2F4742}"/>
              </a:ext>
            </a:extLst>
          </p:cNvPr>
          <p:cNvSpPr/>
          <p:nvPr/>
        </p:nvSpPr>
        <p:spPr>
          <a:xfrm>
            <a:off x="4111718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文本框 43">
            <a:extLst>
              <a:ext uri="{FF2B5EF4-FFF2-40B4-BE49-F238E27FC236}">
                <a16:creationId xmlns:a16="http://schemas.microsoft.com/office/drawing/2014/main" id="{6C0CD24E-2F78-296E-06A8-4F08A648561D}"/>
              </a:ext>
            </a:extLst>
          </p:cNvPr>
          <p:cNvSpPr txBox="1"/>
          <p:nvPr/>
        </p:nvSpPr>
        <p:spPr>
          <a:xfrm>
            <a:off x="4210064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Images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F320EB3-8034-ACE0-E3CA-5137F5DBBD3E}"/>
              </a:ext>
            </a:extLst>
          </p:cNvPr>
          <p:cNvSpPr/>
          <p:nvPr/>
        </p:nvSpPr>
        <p:spPr>
          <a:xfrm>
            <a:off x="2354558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文本框 84">
            <a:extLst>
              <a:ext uri="{FF2B5EF4-FFF2-40B4-BE49-F238E27FC236}">
                <a16:creationId xmlns:a16="http://schemas.microsoft.com/office/drawing/2014/main" id="{D0D872B7-9149-C179-A6D4-35A2BE3BB034}"/>
              </a:ext>
            </a:extLst>
          </p:cNvPr>
          <p:cNvSpPr txBox="1"/>
          <p:nvPr/>
        </p:nvSpPr>
        <p:spPr>
          <a:xfrm>
            <a:off x="2401535" y="3053662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Text</a:t>
            </a:r>
          </a:p>
        </p:txBody>
      </p:sp>
      <p:sp>
        <p:nvSpPr>
          <p:cNvPr id="62" name="圆角矩形 59">
            <a:extLst>
              <a:ext uri="{FF2B5EF4-FFF2-40B4-BE49-F238E27FC236}">
                <a16:creationId xmlns:a16="http://schemas.microsoft.com/office/drawing/2014/main" id="{162C627D-8631-1413-866B-15951E329830}"/>
              </a:ext>
            </a:extLst>
          </p:cNvPr>
          <p:cNvSpPr/>
          <p:nvPr/>
        </p:nvSpPr>
        <p:spPr>
          <a:xfrm>
            <a:off x="586887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文本框 87">
            <a:extLst>
              <a:ext uri="{FF2B5EF4-FFF2-40B4-BE49-F238E27FC236}">
                <a16:creationId xmlns:a16="http://schemas.microsoft.com/office/drawing/2014/main" id="{AE1DC04F-6884-97D5-4294-71EA7807CD06}"/>
              </a:ext>
            </a:extLst>
          </p:cNvPr>
          <p:cNvSpPr txBox="1"/>
          <p:nvPr/>
        </p:nvSpPr>
        <p:spPr>
          <a:xfrm>
            <a:off x="596722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Audio</a:t>
            </a:r>
          </a:p>
        </p:txBody>
      </p:sp>
      <p:sp>
        <p:nvSpPr>
          <p:cNvPr id="64" name="圆角矩形 59">
            <a:extLst>
              <a:ext uri="{FF2B5EF4-FFF2-40B4-BE49-F238E27FC236}">
                <a16:creationId xmlns:a16="http://schemas.microsoft.com/office/drawing/2014/main" id="{5987C11D-7B37-CD87-D3E1-E8E3D33FDE92}"/>
              </a:ext>
            </a:extLst>
          </p:cNvPr>
          <p:cNvSpPr/>
          <p:nvPr/>
        </p:nvSpPr>
        <p:spPr>
          <a:xfrm>
            <a:off x="762603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5" name="文本框 89">
            <a:extLst>
              <a:ext uri="{FF2B5EF4-FFF2-40B4-BE49-F238E27FC236}">
                <a16:creationId xmlns:a16="http://schemas.microsoft.com/office/drawing/2014/main" id="{69711F7B-3CCE-F5B7-BCFF-5594B68B0263}"/>
              </a:ext>
            </a:extLst>
          </p:cNvPr>
          <p:cNvSpPr txBox="1"/>
          <p:nvPr/>
        </p:nvSpPr>
        <p:spPr>
          <a:xfrm>
            <a:off x="772438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Video</a:t>
            </a:r>
          </a:p>
        </p:txBody>
      </p:sp>
      <p:sp>
        <p:nvSpPr>
          <p:cNvPr id="66" name="圆角矩形 59">
            <a:extLst>
              <a:ext uri="{FF2B5EF4-FFF2-40B4-BE49-F238E27FC236}">
                <a16:creationId xmlns:a16="http://schemas.microsoft.com/office/drawing/2014/main" id="{E03E628C-4CF9-CB40-EB65-8CA6A10AAE2E}"/>
              </a:ext>
            </a:extLst>
          </p:cNvPr>
          <p:cNvSpPr/>
          <p:nvPr/>
        </p:nvSpPr>
        <p:spPr>
          <a:xfrm>
            <a:off x="938319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文本框 91">
            <a:extLst>
              <a:ext uri="{FF2B5EF4-FFF2-40B4-BE49-F238E27FC236}">
                <a16:creationId xmlns:a16="http://schemas.microsoft.com/office/drawing/2014/main" id="{D0586779-BF1F-6309-D5F1-010DB83EA173}"/>
              </a:ext>
            </a:extLst>
          </p:cNvPr>
          <p:cNvSpPr txBox="1"/>
          <p:nvPr/>
        </p:nvSpPr>
        <p:spPr>
          <a:xfrm>
            <a:off x="948154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Structured Data</a:t>
            </a:r>
          </a:p>
        </p:txBody>
      </p:sp>
      <p:sp>
        <p:nvSpPr>
          <p:cNvPr id="68" name="箭头: 右 302">
            <a:extLst>
              <a:ext uri="{FF2B5EF4-FFF2-40B4-BE49-F238E27FC236}">
                <a16:creationId xmlns:a16="http://schemas.microsoft.com/office/drawing/2014/main" id="{7FDE30C7-80A9-B5F2-47B9-6070F159D743}"/>
              </a:ext>
            </a:extLst>
          </p:cNvPr>
          <p:cNvSpPr/>
          <p:nvPr/>
        </p:nvSpPr>
        <p:spPr>
          <a:xfrm rot="5400000">
            <a:off x="4022021" y="3564784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75" name="组合 106">
            <a:extLst>
              <a:ext uri="{FF2B5EF4-FFF2-40B4-BE49-F238E27FC236}">
                <a16:creationId xmlns:a16="http://schemas.microsoft.com/office/drawing/2014/main" id="{B3DA4AA7-DBBA-D0E6-0123-4D0C57587AC9}"/>
              </a:ext>
            </a:extLst>
          </p:cNvPr>
          <p:cNvGrpSpPr/>
          <p:nvPr/>
        </p:nvGrpSpPr>
        <p:grpSpPr>
          <a:xfrm>
            <a:off x="2509801" y="5255946"/>
            <a:ext cx="1622882" cy="792038"/>
            <a:chOff x="3492744" y="3518154"/>
            <a:chExt cx="1622882" cy="792038"/>
          </a:xfrm>
        </p:grpSpPr>
        <p:sp>
          <p:nvSpPr>
            <p:cNvPr id="80" name="圆角矩形 59">
              <a:extLst>
                <a:ext uri="{FF2B5EF4-FFF2-40B4-BE49-F238E27FC236}">
                  <a16:creationId xmlns:a16="http://schemas.microsoft.com/office/drawing/2014/main" id="{B5BA476D-B0DE-F7DB-8FD5-F6CFC13E7C33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81" name="文本框 23">
              <a:extLst>
                <a:ext uri="{FF2B5EF4-FFF2-40B4-BE49-F238E27FC236}">
                  <a16:creationId xmlns:a16="http://schemas.microsoft.com/office/drawing/2014/main" id="{368C63AA-5AF6-9C54-FAC8-907F22C1BBB4}"/>
                </a:ext>
              </a:extLst>
            </p:cNvPr>
            <p:cNvSpPr txBox="1"/>
            <p:nvPr/>
          </p:nvSpPr>
          <p:spPr>
            <a:xfrm>
              <a:off x="3500868" y="3990260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Image Generation</a:t>
              </a:r>
            </a:p>
          </p:txBody>
        </p:sp>
        <p:sp>
          <p:nvSpPr>
            <p:cNvPr id="82" name="圆角矩形 59">
              <a:extLst>
                <a:ext uri="{FF2B5EF4-FFF2-40B4-BE49-F238E27FC236}">
                  <a16:creationId xmlns:a16="http://schemas.microsoft.com/office/drawing/2014/main" id="{9A5FF6A1-D788-FE6E-8706-8BA0794C188C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83" name="文本框 29">
              <a:extLst>
                <a:ext uri="{FF2B5EF4-FFF2-40B4-BE49-F238E27FC236}">
                  <a16:creationId xmlns:a16="http://schemas.microsoft.com/office/drawing/2014/main" id="{6A702553-3AF0-FA95-E72F-27860423741C}"/>
                </a:ext>
              </a:extLst>
            </p:cNvPr>
            <p:cNvSpPr txBox="1"/>
            <p:nvPr/>
          </p:nvSpPr>
          <p:spPr>
            <a:xfrm>
              <a:off x="3602801" y="3565569"/>
              <a:ext cx="1491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Content Creation</a:t>
              </a:r>
            </a:p>
          </p:txBody>
        </p:sp>
      </p:grpSp>
      <p:sp>
        <p:nvSpPr>
          <p:cNvPr id="118" name="圆角矩形 59">
            <a:extLst>
              <a:ext uri="{FF2B5EF4-FFF2-40B4-BE49-F238E27FC236}">
                <a16:creationId xmlns:a16="http://schemas.microsoft.com/office/drawing/2014/main" id="{949209A3-FD6E-3DF1-283D-8E8013E5E8FD}"/>
              </a:ext>
            </a:extLst>
          </p:cNvPr>
          <p:cNvSpPr/>
          <p:nvPr/>
        </p:nvSpPr>
        <p:spPr>
          <a:xfrm>
            <a:off x="656388" y="5043938"/>
            <a:ext cx="11010889" cy="1634660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19" name="文本框 15">
            <a:extLst>
              <a:ext uri="{FF2B5EF4-FFF2-40B4-BE49-F238E27FC236}">
                <a16:creationId xmlns:a16="http://schemas.microsoft.com/office/drawing/2014/main" id="{8E497C47-DA68-DA80-7F84-490D3A79E26C}"/>
              </a:ext>
            </a:extLst>
          </p:cNvPr>
          <p:cNvSpPr txBox="1"/>
          <p:nvPr/>
        </p:nvSpPr>
        <p:spPr>
          <a:xfrm>
            <a:off x="761453" y="5575104"/>
            <a:ext cx="176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4EB5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Applications</a:t>
            </a:r>
          </a:p>
        </p:txBody>
      </p:sp>
      <p:grpSp>
        <p:nvGrpSpPr>
          <p:cNvPr id="120" name="组合 106">
            <a:extLst>
              <a:ext uri="{FF2B5EF4-FFF2-40B4-BE49-F238E27FC236}">
                <a16:creationId xmlns:a16="http://schemas.microsoft.com/office/drawing/2014/main" id="{483F80EB-1BF6-3C84-D887-90B1C88AF70E}"/>
              </a:ext>
            </a:extLst>
          </p:cNvPr>
          <p:cNvGrpSpPr/>
          <p:nvPr/>
        </p:nvGrpSpPr>
        <p:grpSpPr>
          <a:xfrm>
            <a:off x="6607765" y="5249239"/>
            <a:ext cx="1661058" cy="792038"/>
            <a:chOff x="3492744" y="3518154"/>
            <a:chExt cx="1661058" cy="792038"/>
          </a:xfrm>
        </p:grpSpPr>
        <p:sp>
          <p:nvSpPr>
            <p:cNvPr id="121" name="圆角矩形 59">
              <a:extLst>
                <a:ext uri="{FF2B5EF4-FFF2-40B4-BE49-F238E27FC236}">
                  <a16:creationId xmlns:a16="http://schemas.microsoft.com/office/drawing/2014/main" id="{E995DF87-5C47-FAA7-61C1-6FF35235C702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2" name="文本框 23">
              <a:extLst>
                <a:ext uri="{FF2B5EF4-FFF2-40B4-BE49-F238E27FC236}">
                  <a16:creationId xmlns:a16="http://schemas.microsoft.com/office/drawing/2014/main" id="{B1301E0F-AD9E-C60D-82D9-A963201E4E99}"/>
                </a:ext>
              </a:extLst>
            </p:cNvPr>
            <p:cNvSpPr txBox="1"/>
            <p:nvPr/>
          </p:nvSpPr>
          <p:spPr>
            <a:xfrm>
              <a:off x="3539044" y="4001167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Anomaly Detection</a:t>
              </a:r>
            </a:p>
          </p:txBody>
        </p:sp>
        <p:sp>
          <p:nvSpPr>
            <p:cNvPr id="123" name="圆角矩形 59">
              <a:extLst>
                <a:ext uri="{FF2B5EF4-FFF2-40B4-BE49-F238E27FC236}">
                  <a16:creationId xmlns:a16="http://schemas.microsoft.com/office/drawing/2014/main" id="{F1D4842D-6279-302F-C23F-9DB8C66ADC37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4" name="文本框 29">
              <a:extLst>
                <a:ext uri="{FF2B5EF4-FFF2-40B4-BE49-F238E27FC236}">
                  <a16:creationId xmlns:a16="http://schemas.microsoft.com/office/drawing/2014/main" id="{40732BB2-D76A-DC45-DF19-5DAEEFD43851}"/>
                </a:ext>
              </a:extLst>
            </p:cNvPr>
            <p:cNvSpPr txBox="1"/>
            <p:nvPr/>
          </p:nvSpPr>
          <p:spPr>
            <a:xfrm>
              <a:off x="3520461" y="3552117"/>
              <a:ext cx="160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Object Recognition</a:t>
              </a:r>
            </a:p>
          </p:txBody>
        </p:sp>
      </p:grpSp>
      <p:grpSp>
        <p:nvGrpSpPr>
          <p:cNvPr id="125" name="组合 106">
            <a:extLst>
              <a:ext uri="{FF2B5EF4-FFF2-40B4-BE49-F238E27FC236}">
                <a16:creationId xmlns:a16="http://schemas.microsoft.com/office/drawing/2014/main" id="{8639FCFB-50C6-DBDD-7415-634D2735D8BB}"/>
              </a:ext>
            </a:extLst>
          </p:cNvPr>
          <p:cNvGrpSpPr/>
          <p:nvPr/>
        </p:nvGrpSpPr>
        <p:grpSpPr>
          <a:xfrm>
            <a:off x="4452339" y="5255902"/>
            <a:ext cx="1661058" cy="792038"/>
            <a:chOff x="3492744" y="3518154"/>
            <a:chExt cx="1661058" cy="792038"/>
          </a:xfrm>
        </p:grpSpPr>
        <p:sp>
          <p:nvSpPr>
            <p:cNvPr id="126" name="圆角矩形 59">
              <a:extLst>
                <a:ext uri="{FF2B5EF4-FFF2-40B4-BE49-F238E27FC236}">
                  <a16:creationId xmlns:a16="http://schemas.microsoft.com/office/drawing/2014/main" id="{4C9486E8-6C5E-906F-E604-15546039B76D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7" name="文本框 23">
              <a:extLst>
                <a:ext uri="{FF2B5EF4-FFF2-40B4-BE49-F238E27FC236}">
                  <a16:creationId xmlns:a16="http://schemas.microsoft.com/office/drawing/2014/main" id="{A627FE10-A080-B42E-0275-DABBE462BC40}"/>
                </a:ext>
              </a:extLst>
            </p:cNvPr>
            <p:cNvSpPr txBox="1"/>
            <p:nvPr/>
          </p:nvSpPr>
          <p:spPr>
            <a:xfrm>
              <a:off x="3539044" y="4001167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Sentiment Analysis</a:t>
              </a:r>
            </a:p>
          </p:txBody>
        </p:sp>
        <p:sp>
          <p:nvSpPr>
            <p:cNvPr id="128" name="圆角矩形 59">
              <a:extLst>
                <a:ext uri="{FF2B5EF4-FFF2-40B4-BE49-F238E27FC236}">
                  <a16:creationId xmlns:a16="http://schemas.microsoft.com/office/drawing/2014/main" id="{684A32A1-B492-7C43-9899-C960DF8B27F0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9" name="文本框 29">
              <a:extLst>
                <a:ext uri="{FF2B5EF4-FFF2-40B4-BE49-F238E27FC236}">
                  <a16:creationId xmlns:a16="http://schemas.microsoft.com/office/drawing/2014/main" id="{35BC7C80-2D25-1132-3598-F2896A714D3B}"/>
                </a:ext>
              </a:extLst>
            </p:cNvPr>
            <p:cNvSpPr txBox="1"/>
            <p:nvPr/>
          </p:nvSpPr>
          <p:spPr>
            <a:xfrm>
              <a:off x="3602801" y="3565569"/>
              <a:ext cx="1491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QnA Chatbot</a:t>
              </a:r>
            </a:p>
          </p:txBody>
        </p:sp>
      </p:grpSp>
      <p:grpSp>
        <p:nvGrpSpPr>
          <p:cNvPr id="130" name="组合 106">
            <a:extLst>
              <a:ext uri="{FF2B5EF4-FFF2-40B4-BE49-F238E27FC236}">
                <a16:creationId xmlns:a16="http://schemas.microsoft.com/office/drawing/2014/main" id="{75DE6ECB-DBB5-AD73-0BF0-C738748C5811}"/>
              </a:ext>
            </a:extLst>
          </p:cNvPr>
          <p:cNvGrpSpPr/>
          <p:nvPr/>
        </p:nvGrpSpPr>
        <p:grpSpPr>
          <a:xfrm>
            <a:off x="8588479" y="5249239"/>
            <a:ext cx="1831928" cy="842370"/>
            <a:chOff x="3355355" y="3518154"/>
            <a:chExt cx="1831928" cy="842370"/>
          </a:xfrm>
        </p:grpSpPr>
        <p:sp>
          <p:nvSpPr>
            <p:cNvPr id="131" name="圆角矩形 59">
              <a:extLst>
                <a:ext uri="{FF2B5EF4-FFF2-40B4-BE49-F238E27FC236}">
                  <a16:creationId xmlns:a16="http://schemas.microsoft.com/office/drawing/2014/main" id="{53F7436A-DBCD-38D7-9EA0-3B0A4714437E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32" name="文本框 23">
              <a:extLst>
                <a:ext uri="{FF2B5EF4-FFF2-40B4-BE49-F238E27FC236}">
                  <a16:creationId xmlns:a16="http://schemas.microsoft.com/office/drawing/2014/main" id="{0F703695-00BD-6FAE-92A8-3E60ACFE5B53}"/>
                </a:ext>
              </a:extLst>
            </p:cNvPr>
            <p:cNvSpPr txBox="1"/>
            <p:nvPr/>
          </p:nvSpPr>
          <p:spPr>
            <a:xfrm>
              <a:off x="3355355" y="3898859"/>
              <a:ext cx="183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Video &amp; Music</a:t>
              </a:r>
            </a:p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Generation</a:t>
              </a:r>
            </a:p>
          </p:txBody>
        </p:sp>
        <p:sp>
          <p:nvSpPr>
            <p:cNvPr id="133" name="圆角矩形 59">
              <a:extLst>
                <a:ext uri="{FF2B5EF4-FFF2-40B4-BE49-F238E27FC236}">
                  <a16:creationId xmlns:a16="http://schemas.microsoft.com/office/drawing/2014/main" id="{FBE81E80-D8D1-38A3-9D57-3E47291C80C9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34" name="文本框 29">
              <a:extLst>
                <a:ext uri="{FF2B5EF4-FFF2-40B4-BE49-F238E27FC236}">
                  <a16:creationId xmlns:a16="http://schemas.microsoft.com/office/drawing/2014/main" id="{D257F8AB-D1D1-F8D1-FA1B-F533B3F3AA94}"/>
                </a:ext>
              </a:extLst>
            </p:cNvPr>
            <p:cNvSpPr txBox="1"/>
            <p:nvPr/>
          </p:nvSpPr>
          <p:spPr>
            <a:xfrm>
              <a:off x="3556501" y="3542419"/>
              <a:ext cx="1597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Code Development</a:t>
              </a:r>
            </a:p>
          </p:txBody>
        </p:sp>
      </p:grpSp>
      <p:sp>
        <p:nvSpPr>
          <p:cNvPr id="135" name="圆角矩形 59">
            <a:extLst>
              <a:ext uri="{FF2B5EF4-FFF2-40B4-BE49-F238E27FC236}">
                <a16:creationId xmlns:a16="http://schemas.microsoft.com/office/drawing/2014/main" id="{2DC1C186-9DA2-EC82-F7C0-5ECAB1352E23}"/>
              </a:ext>
            </a:extLst>
          </p:cNvPr>
          <p:cNvSpPr/>
          <p:nvPr/>
        </p:nvSpPr>
        <p:spPr>
          <a:xfrm>
            <a:off x="5927847" y="2114312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Capital Market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6" name="圆角矩形 59">
            <a:extLst>
              <a:ext uri="{FF2B5EF4-FFF2-40B4-BE49-F238E27FC236}">
                <a16:creationId xmlns:a16="http://schemas.microsoft.com/office/drawing/2014/main" id="{CA679D73-CCFB-7297-A64D-17956144A70C}"/>
              </a:ext>
            </a:extLst>
          </p:cNvPr>
          <p:cNvSpPr/>
          <p:nvPr/>
        </p:nvSpPr>
        <p:spPr>
          <a:xfrm>
            <a:off x="5915104" y="1545908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Communication &amp; Media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7" name="圆角矩形 59">
            <a:extLst>
              <a:ext uri="{FF2B5EF4-FFF2-40B4-BE49-F238E27FC236}">
                <a16:creationId xmlns:a16="http://schemas.microsoft.com/office/drawing/2014/main" id="{5D28B1E8-8DF0-B73B-9018-425571D0359D}"/>
              </a:ext>
            </a:extLst>
          </p:cNvPr>
          <p:cNvSpPr/>
          <p:nvPr/>
        </p:nvSpPr>
        <p:spPr>
          <a:xfrm>
            <a:off x="9776597" y="149325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Video&amp; Music Generation</a:t>
            </a:r>
          </a:p>
        </p:txBody>
      </p:sp>
      <p:sp>
        <p:nvSpPr>
          <p:cNvPr id="138" name="圆角矩形 59">
            <a:extLst>
              <a:ext uri="{FF2B5EF4-FFF2-40B4-BE49-F238E27FC236}">
                <a16:creationId xmlns:a16="http://schemas.microsoft.com/office/drawing/2014/main" id="{DE95C2F8-CBE5-0F96-455D-D9FAB7E30B3B}"/>
              </a:ext>
            </a:extLst>
          </p:cNvPr>
          <p:cNvSpPr/>
          <p:nvPr/>
        </p:nvSpPr>
        <p:spPr>
          <a:xfrm>
            <a:off x="9767725" y="208655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Video&amp; Music Generation</a:t>
            </a:r>
          </a:p>
        </p:txBody>
      </p:sp>
      <p:sp>
        <p:nvSpPr>
          <p:cNvPr id="145" name="圆角矩形 59">
            <a:extLst>
              <a:ext uri="{FF2B5EF4-FFF2-40B4-BE49-F238E27FC236}">
                <a16:creationId xmlns:a16="http://schemas.microsoft.com/office/drawing/2014/main" id="{5CB47469-AD9F-AE84-2AE3-0E96C3010612}"/>
              </a:ext>
            </a:extLst>
          </p:cNvPr>
          <p:cNvSpPr/>
          <p:nvPr/>
        </p:nvSpPr>
        <p:spPr>
          <a:xfrm>
            <a:off x="2525206" y="6151495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6" name="圆角矩形 59">
            <a:extLst>
              <a:ext uri="{FF2B5EF4-FFF2-40B4-BE49-F238E27FC236}">
                <a16:creationId xmlns:a16="http://schemas.microsoft.com/office/drawing/2014/main" id="{4EC9EE23-4A2A-AE68-2C8A-707618E9DF35}"/>
              </a:ext>
            </a:extLst>
          </p:cNvPr>
          <p:cNvSpPr/>
          <p:nvPr/>
        </p:nvSpPr>
        <p:spPr>
          <a:xfrm>
            <a:off x="4524019" y="6173265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7" name="圆角矩形 59">
            <a:extLst>
              <a:ext uri="{FF2B5EF4-FFF2-40B4-BE49-F238E27FC236}">
                <a16:creationId xmlns:a16="http://schemas.microsoft.com/office/drawing/2014/main" id="{0563F133-C659-9D2C-AC7F-DF7A06E385F8}"/>
              </a:ext>
            </a:extLst>
          </p:cNvPr>
          <p:cNvSpPr/>
          <p:nvPr/>
        </p:nvSpPr>
        <p:spPr>
          <a:xfrm>
            <a:off x="6653320" y="6181093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8" name="圆角矩形 59">
            <a:extLst>
              <a:ext uri="{FF2B5EF4-FFF2-40B4-BE49-F238E27FC236}">
                <a16:creationId xmlns:a16="http://schemas.microsoft.com/office/drawing/2014/main" id="{F22B3980-A77E-651C-20AA-D4BCDD08BA3C}"/>
              </a:ext>
            </a:extLst>
          </p:cNvPr>
          <p:cNvSpPr/>
          <p:nvPr/>
        </p:nvSpPr>
        <p:spPr>
          <a:xfrm>
            <a:off x="8789625" y="6182671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9" name="文本框 23">
            <a:extLst>
              <a:ext uri="{FF2B5EF4-FFF2-40B4-BE49-F238E27FC236}">
                <a16:creationId xmlns:a16="http://schemas.microsoft.com/office/drawing/2014/main" id="{032CCAEA-3E31-41FA-A8B5-B24F18BFCC6C}"/>
              </a:ext>
            </a:extLst>
          </p:cNvPr>
          <p:cNvSpPr txBox="1"/>
          <p:nvPr/>
        </p:nvSpPr>
        <p:spPr>
          <a:xfrm>
            <a:off x="2501275" y="6197596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Transcription</a:t>
            </a:r>
          </a:p>
        </p:txBody>
      </p:sp>
      <p:sp>
        <p:nvSpPr>
          <p:cNvPr id="150" name="文本框 23">
            <a:extLst>
              <a:ext uri="{FF2B5EF4-FFF2-40B4-BE49-F238E27FC236}">
                <a16:creationId xmlns:a16="http://schemas.microsoft.com/office/drawing/2014/main" id="{91382E55-2C37-06FE-DBF9-B62F87993DB6}"/>
              </a:ext>
            </a:extLst>
          </p:cNvPr>
          <p:cNvSpPr txBox="1"/>
          <p:nvPr/>
        </p:nvSpPr>
        <p:spPr>
          <a:xfrm>
            <a:off x="4456180" y="6183088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Sales Automation</a:t>
            </a:r>
          </a:p>
        </p:txBody>
      </p:sp>
      <p:sp>
        <p:nvSpPr>
          <p:cNvPr id="151" name="文本框 23">
            <a:extLst>
              <a:ext uri="{FF2B5EF4-FFF2-40B4-BE49-F238E27FC236}">
                <a16:creationId xmlns:a16="http://schemas.microsoft.com/office/drawing/2014/main" id="{0F373A2D-75F5-00A7-3431-0BFF8B76832A}"/>
              </a:ext>
            </a:extLst>
          </p:cNvPr>
          <p:cNvSpPr txBox="1"/>
          <p:nvPr/>
        </p:nvSpPr>
        <p:spPr>
          <a:xfrm>
            <a:off x="6570632" y="6174615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Virtual Assistant</a:t>
            </a:r>
          </a:p>
        </p:txBody>
      </p:sp>
      <p:sp>
        <p:nvSpPr>
          <p:cNvPr id="152" name="文本框 23">
            <a:extLst>
              <a:ext uri="{FF2B5EF4-FFF2-40B4-BE49-F238E27FC236}">
                <a16:creationId xmlns:a16="http://schemas.microsoft.com/office/drawing/2014/main" id="{E70ABD63-1150-790E-291A-C8F72FAFDDAD}"/>
              </a:ext>
            </a:extLst>
          </p:cNvPr>
          <p:cNvSpPr txBox="1"/>
          <p:nvPr/>
        </p:nvSpPr>
        <p:spPr>
          <a:xfrm>
            <a:off x="8723257" y="6211637"/>
            <a:ext cx="174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Candidate Screening</a:t>
            </a:r>
          </a:p>
        </p:txBody>
      </p:sp>
      <p:sp>
        <p:nvSpPr>
          <p:cNvPr id="153" name="箭头: 右 302">
            <a:extLst>
              <a:ext uri="{FF2B5EF4-FFF2-40B4-BE49-F238E27FC236}">
                <a16:creationId xmlns:a16="http://schemas.microsoft.com/office/drawing/2014/main" id="{91205A47-AC01-E025-95BF-8B8E49A7DD78}"/>
              </a:ext>
            </a:extLst>
          </p:cNvPr>
          <p:cNvSpPr/>
          <p:nvPr/>
        </p:nvSpPr>
        <p:spPr>
          <a:xfrm rot="5400000">
            <a:off x="5906515" y="356581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54" name="箭头: 右 302">
            <a:extLst>
              <a:ext uri="{FF2B5EF4-FFF2-40B4-BE49-F238E27FC236}">
                <a16:creationId xmlns:a16="http://schemas.microsoft.com/office/drawing/2014/main" id="{99AA41C1-6AC5-8B50-B8F9-C7389EB82553}"/>
              </a:ext>
            </a:extLst>
          </p:cNvPr>
          <p:cNvSpPr/>
          <p:nvPr/>
        </p:nvSpPr>
        <p:spPr>
          <a:xfrm rot="5400000">
            <a:off x="7566599" y="356640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7" name="Picture 156" descr="Icon&#10;&#10;Description automatically generated">
            <a:extLst>
              <a:ext uri="{FF2B5EF4-FFF2-40B4-BE49-F238E27FC236}">
                <a16:creationId xmlns:a16="http://schemas.microsoft.com/office/drawing/2014/main" id="{5ADBB3CE-73CE-18AA-DBC2-B9F26EB8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42" y="3993445"/>
            <a:ext cx="958369" cy="907339"/>
          </a:xfrm>
          <a:prstGeom prst="rect">
            <a:avLst/>
          </a:prstGeom>
        </p:spPr>
      </p:pic>
      <p:sp>
        <p:nvSpPr>
          <p:cNvPr id="158" name="箭头: 右 302">
            <a:extLst>
              <a:ext uri="{FF2B5EF4-FFF2-40B4-BE49-F238E27FC236}">
                <a16:creationId xmlns:a16="http://schemas.microsoft.com/office/drawing/2014/main" id="{2ED07089-D9FB-D0E8-9DE0-84F988F0D893}"/>
              </a:ext>
            </a:extLst>
          </p:cNvPr>
          <p:cNvSpPr/>
          <p:nvPr/>
        </p:nvSpPr>
        <p:spPr>
          <a:xfrm rot="8149218">
            <a:off x="5103153" y="4558892"/>
            <a:ext cx="405729" cy="419963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59" name="箭头: 右 302">
            <a:extLst>
              <a:ext uri="{FF2B5EF4-FFF2-40B4-BE49-F238E27FC236}">
                <a16:creationId xmlns:a16="http://schemas.microsoft.com/office/drawing/2014/main" id="{661584E1-E299-E4E1-FC25-BA738DDE5D05}"/>
              </a:ext>
            </a:extLst>
          </p:cNvPr>
          <p:cNvSpPr/>
          <p:nvPr/>
        </p:nvSpPr>
        <p:spPr>
          <a:xfrm rot="2144821">
            <a:off x="6687546" y="449495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60" name="文本框 15">
            <a:extLst>
              <a:ext uri="{FF2B5EF4-FFF2-40B4-BE49-F238E27FC236}">
                <a16:creationId xmlns:a16="http://schemas.microsoft.com/office/drawing/2014/main" id="{8241DC7E-9E42-A165-B44C-F3CB6744DF61}"/>
              </a:ext>
            </a:extLst>
          </p:cNvPr>
          <p:cNvSpPr txBox="1"/>
          <p:nvPr/>
        </p:nvSpPr>
        <p:spPr>
          <a:xfrm>
            <a:off x="2494885" y="3575371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Training</a:t>
            </a:r>
          </a:p>
        </p:txBody>
      </p:sp>
      <p:sp>
        <p:nvSpPr>
          <p:cNvPr id="161" name="文本框 15">
            <a:extLst>
              <a:ext uri="{FF2B5EF4-FFF2-40B4-BE49-F238E27FC236}">
                <a16:creationId xmlns:a16="http://schemas.microsoft.com/office/drawing/2014/main" id="{074EE1A5-BB27-93D7-35D0-32F5641C0167}"/>
              </a:ext>
            </a:extLst>
          </p:cNvPr>
          <p:cNvSpPr txBox="1"/>
          <p:nvPr/>
        </p:nvSpPr>
        <p:spPr>
          <a:xfrm>
            <a:off x="2424498" y="4566847"/>
            <a:ext cx="136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Adaption</a:t>
            </a:r>
          </a:p>
        </p:txBody>
      </p:sp>
      <p:sp>
        <p:nvSpPr>
          <p:cNvPr id="162" name="文本框 15">
            <a:extLst>
              <a:ext uri="{FF2B5EF4-FFF2-40B4-BE49-F238E27FC236}">
                <a16:creationId xmlns:a16="http://schemas.microsoft.com/office/drawing/2014/main" id="{93218861-A1EE-9BED-AA59-92D15282A8B4}"/>
              </a:ext>
            </a:extLst>
          </p:cNvPr>
          <p:cNvSpPr txBox="1"/>
          <p:nvPr/>
        </p:nvSpPr>
        <p:spPr>
          <a:xfrm>
            <a:off x="6971842" y="4043691"/>
            <a:ext cx="2544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Foundation Model</a:t>
            </a:r>
          </a:p>
        </p:txBody>
      </p:sp>
    </p:spTree>
    <p:extLst>
      <p:ext uri="{BB962C8B-B14F-4D97-AF65-F5344CB8AC3E}">
        <p14:creationId xmlns:p14="http://schemas.microsoft.com/office/powerpoint/2010/main" val="312634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BB7E-9F89-5892-067B-0A0DEFA6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171F986-E7BE-6282-E9ED-76BFFF5CF6BE}"/>
              </a:ext>
            </a:extLst>
          </p:cNvPr>
          <p:cNvSpPr txBox="1"/>
          <p:nvPr/>
        </p:nvSpPr>
        <p:spPr>
          <a:xfrm>
            <a:off x="4153118" y="316222"/>
            <a:ext cx="41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Challenges of LLM</a:t>
            </a: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ED297195-1D6C-A13D-47C9-DC9E88FFE944}"/>
              </a:ext>
            </a:extLst>
          </p:cNvPr>
          <p:cNvSpPr txBox="1"/>
          <p:nvPr/>
        </p:nvSpPr>
        <p:spPr>
          <a:xfrm>
            <a:off x="729586" y="1998166"/>
            <a:ext cx="20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Hallucinations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9D027434-C080-AACA-8F36-893D81F875BB}"/>
              </a:ext>
            </a:extLst>
          </p:cNvPr>
          <p:cNvSpPr txBox="1"/>
          <p:nvPr/>
        </p:nvSpPr>
        <p:spPr>
          <a:xfrm>
            <a:off x="729586" y="4392809"/>
            <a:ext cx="258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Knowledge Cut Off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27CC3DF8-075B-BFBF-A009-ACDDD9C1A101}"/>
              </a:ext>
            </a:extLst>
          </p:cNvPr>
          <p:cNvSpPr txBox="1"/>
          <p:nvPr/>
        </p:nvSpPr>
        <p:spPr>
          <a:xfrm>
            <a:off x="729586" y="3143401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Verifiability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cxnSp>
        <p:nvCxnSpPr>
          <p:cNvPr id="27" name="直线连接符 64">
            <a:extLst>
              <a:ext uri="{FF2B5EF4-FFF2-40B4-BE49-F238E27FC236}">
                <a16:creationId xmlns:a16="http://schemas.microsoft.com/office/drawing/2014/main" id="{87122EAA-36BD-4D3F-4430-D8DB0CFF6E2B}"/>
              </a:ext>
            </a:extLst>
          </p:cNvPr>
          <p:cNvCxnSpPr>
            <a:cxnSpLocks/>
          </p:cNvCxnSpPr>
          <p:nvPr/>
        </p:nvCxnSpPr>
        <p:spPr>
          <a:xfrm flipH="1">
            <a:off x="415109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圆角矩形 59">
            <a:extLst>
              <a:ext uri="{FF2B5EF4-FFF2-40B4-BE49-F238E27FC236}">
                <a16:creationId xmlns:a16="http://schemas.microsoft.com/office/drawing/2014/main" id="{423461B2-E720-6B95-B1B8-FB2F47148693}"/>
              </a:ext>
            </a:extLst>
          </p:cNvPr>
          <p:cNvSpPr/>
          <p:nvPr/>
        </p:nvSpPr>
        <p:spPr>
          <a:xfrm>
            <a:off x="489210" y="1811566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" name="圆角矩形 59">
            <a:extLst>
              <a:ext uri="{FF2B5EF4-FFF2-40B4-BE49-F238E27FC236}">
                <a16:creationId xmlns:a16="http://schemas.microsoft.com/office/drawing/2014/main" id="{9538098F-0CEC-A852-8839-B543181AAA64}"/>
              </a:ext>
            </a:extLst>
          </p:cNvPr>
          <p:cNvSpPr/>
          <p:nvPr/>
        </p:nvSpPr>
        <p:spPr>
          <a:xfrm>
            <a:off x="487430" y="3006207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圆角矩形 59">
            <a:extLst>
              <a:ext uri="{FF2B5EF4-FFF2-40B4-BE49-F238E27FC236}">
                <a16:creationId xmlns:a16="http://schemas.microsoft.com/office/drawing/2014/main" id="{848B2464-C7C7-C59B-83CB-826D7AC79235}"/>
              </a:ext>
            </a:extLst>
          </p:cNvPr>
          <p:cNvSpPr/>
          <p:nvPr/>
        </p:nvSpPr>
        <p:spPr>
          <a:xfrm>
            <a:off x="489210" y="4200850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678B38-3484-D94A-151B-59BF16A8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33" y="1284777"/>
            <a:ext cx="4012498" cy="5054599"/>
          </a:xfrm>
          <a:prstGeom prst="rect">
            <a:avLst/>
          </a:prstGeom>
        </p:spPr>
      </p:pic>
      <p:sp>
        <p:nvSpPr>
          <p:cNvPr id="9" name="圆角矩形 59">
            <a:extLst>
              <a:ext uri="{FF2B5EF4-FFF2-40B4-BE49-F238E27FC236}">
                <a16:creationId xmlns:a16="http://schemas.microsoft.com/office/drawing/2014/main" id="{61024456-323D-7482-9C76-88B7BADDD1F7}"/>
              </a:ext>
            </a:extLst>
          </p:cNvPr>
          <p:cNvSpPr/>
          <p:nvPr/>
        </p:nvSpPr>
        <p:spPr>
          <a:xfrm>
            <a:off x="4932416" y="1068779"/>
            <a:ext cx="5159532" cy="5472999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EB9E-71E6-5E91-9E12-5FDE070AA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C2277FBC-CA44-B4F0-9E6A-0F48DC81D6C0}"/>
              </a:ext>
            </a:extLst>
          </p:cNvPr>
          <p:cNvSpPr txBox="1"/>
          <p:nvPr/>
        </p:nvSpPr>
        <p:spPr>
          <a:xfrm>
            <a:off x="4153118" y="316222"/>
            <a:ext cx="41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Challenges of LLM</a:t>
            </a: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6B28F1FE-E481-1A62-E3EC-9F5EE9F81771}"/>
              </a:ext>
            </a:extLst>
          </p:cNvPr>
          <p:cNvSpPr txBox="1"/>
          <p:nvPr/>
        </p:nvSpPr>
        <p:spPr>
          <a:xfrm>
            <a:off x="729586" y="1998166"/>
            <a:ext cx="200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Hallucinations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A392A14D-47BD-3DAB-D716-8582013D0DE8}"/>
              </a:ext>
            </a:extLst>
          </p:cNvPr>
          <p:cNvSpPr txBox="1"/>
          <p:nvPr/>
        </p:nvSpPr>
        <p:spPr>
          <a:xfrm>
            <a:off x="729586" y="4392809"/>
            <a:ext cx="258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Knowledge Cut Off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EF646F42-BBDD-1DDC-1BAE-9E9E45CB2432}"/>
              </a:ext>
            </a:extLst>
          </p:cNvPr>
          <p:cNvSpPr txBox="1"/>
          <p:nvPr/>
        </p:nvSpPr>
        <p:spPr>
          <a:xfrm>
            <a:off x="729586" y="3143401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Verifiability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cxnSp>
        <p:nvCxnSpPr>
          <p:cNvPr id="27" name="直线连接符 64">
            <a:extLst>
              <a:ext uri="{FF2B5EF4-FFF2-40B4-BE49-F238E27FC236}">
                <a16:creationId xmlns:a16="http://schemas.microsoft.com/office/drawing/2014/main" id="{B613A47A-53D6-E4E4-1A2E-89C24BEAAC58}"/>
              </a:ext>
            </a:extLst>
          </p:cNvPr>
          <p:cNvCxnSpPr>
            <a:cxnSpLocks/>
          </p:cNvCxnSpPr>
          <p:nvPr/>
        </p:nvCxnSpPr>
        <p:spPr>
          <a:xfrm flipH="1">
            <a:off x="415109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圆角矩形 59">
            <a:extLst>
              <a:ext uri="{FF2B5EF4-FFF2-40B4-BE49-F238E27FC236}">
                <a16:creationId xmlns:a16="http://schemas.microsoft.com/office/drawing/2014/main" id="{6675FA78-EF90-DCAA-F6ED-0763CCE6A6AE}"/>
              </a:ext>
            </a:extLst>
          </p:cNvPr>
          <p:cNvSpPr/>
          <p:nvPr/>
        </p:nvSpPr>
        <p:spPr>
          <a:xfrm>
            <a:off x="489210" y="1811566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" name="圆角矩形 59">
            <a:extLst>
              <a:ext uri="{FF2B5EF4-FFF2-40B4-BE49-F238E27FC236}">
                <a16:creationId xmlns:a16="http://schemas.microsoft.com/office/drawing/2014/main" id="{13D26D9E-48C3-8816-FD2D-B10DD24AB037}"/>
              </a:ext>
            </a:extLst>
          </p:cNvPr>
          <p:cNvSpPr/>
          <p:nvPr/>
        </p:nvSpPr>
        <p:spPr>
          <a:xfrm>
            <a:off x="487430" y="3006207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" name="圆角矩形 59">
            <a:extLst>
              <a:ext uri="{FF2B5EF4-FFF2-40B4-BE49-F238E27FC236}">
                <a16:creationId xmlns:a16="http://schemas.microsoft.com/office/drawing/2014/main" id="{42B7C2DD-0BD9-21A7-6B23-3F5738AD77D1}"/>
              </a:ext>
            </a:extLst>
          </p:cNvPr>
          <p:cNvSpPr/>
          <p:nvPr/>
        </p:nvSpPr>
        <p:spPr>
          <a:xfrm>
            <a:off x="489210" y="4200850"/>
            <a:ext cx="3434738" cy="8455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9" name="圆角矩形 59">
            <a:extLst>
              <a:ext uri="{FF2B5EF4-FFF2-40B4-BE49-F238E27FC236}">
                <a16:creationId xmlns:a16="http://schemas.microsoft.com/office/drawing/2014/main" id="{D977285E-F996-2C4A-831D-7223051556C2}"/>
              </a:ext>
            </a:extLst>
          </p:cNvPr>
          <p:cNvSpPr/>
          <p:nvPr/>
        </p:nvSpPr>
        <p:spPr>
          <a:xfrm>
            <a:off x="4932416" y="1068779"/>
            <a:ext cx="5159532" cy="5472999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D2146FFA-F18E-2B68-5120-5A8F75DC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787" y="1443946"/>
            <a:ext cx="4463948" cy="45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4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BB7E-9F89-5892-067B-0A0DEFA6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171F986-E7BE-6282-E9ED-76BFFF5CF6BE}"/>
              </a:ext>
            </a:extLst>
          </p:cNvPr>
          <p:cNvSpPr txBox="1"/>
          <p:nvPr/>
        </p:nvSpPr>
        <p:spPr>
          <a:xfrm>
            <a:off x="3203238" y="585344"/>
            <a:ext cx="648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Retrieval Augmented Generation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5870A4-D3B8-91D0-9BDE-021D9247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81" t="7315" r="14576" b="12482"/>
          <a:stretch/>
        </p:blipFill>
        <p:spPr>
          <a:xfrm>
            <a:off x="1920702" y="1307894"/>
            <a:ext cx="8553334" cy="4318431"/>
          </a:xfrm>
          <a:prstGeom prst="rect">
            <a:avLst/>
          </a:prstGeom>
        </p:spPr>
      </p:pic>
      <p:sp>
        <p:nvSpPr>
          <p:cNvPr id="8" name="文本框 16">
            <a:extLst>
              <a:ext uri="{FF2B5EF4-FFF2-40B4-BE49-F238E27FC236}">
                <a16:creationId xmlns:a16="http://schemas.microsoft.com/office/drawing/2014/main" id="{F05DCE63-FA57-0FAD-FA2A-A674798B8075}"/>
              </a:ext>
            </a:extLst>
          </p:cNvPr>
          <p:cNvSpPr txBox="1"/>
          <p:nvPr/>
        </p:nvSpPr>
        <p:spPr>
          <a:xfrm>
            <a:off x="4411461" y="5904049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sz="3200" dirty="0">
                <a:latin typeface="Space Grotesk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79248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23">
      <a:dk1>
        <a:srgbClr val="000000"/>
      </a:dk1>
      <a:lt1>
        <a:srgbClr val="FFFFFF"/>
      </a:lt1>
      <a:dk2>
        <a:srgbClr val="9966F7"/>
      </a:dk2>
      <a:lt2>
        <a:srgbClr val="4DB5FF"/>
      </a:lt2>
      <a:accent1>
        <a:srgbClr val="04CF82"/>
      </a:accent1>
      <a:accent2>
        <a:srgbClr val="F8DE4B"/>
      </a:accent2>
      <a:accent3>
        <a:srgbClr val="FF5350"/>
      </a:accent3>
      <a:accent4>
        <a:srgbClr val="FFFFFF"/>
      </a:accent4>
      <a:accent5>
        <a:srgbClr val="FFFFFF"/>
      </a:accent5>
      <a:accent6>
        <a:srgbClr val="FFFFFF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647F2CC9118F47ACDC3C2D728A7E33" ma:contentTypeVersion="18" ma:contentTypeDescription="Create a new document." ma:contentTypeScope="" ma:versionID="b754e39f18be1312b347d42fab5a447e">
  <xsd:schema xmlns:xsd="http://www.w3.org/2001/XMLSchema" xmlns:xs="http://www.w3.org/2001/XMLSchema" xmlns:p="http://schemas.microsoft.com/office/2006/metadata/properties" xmlns:ns2="56b43df6-b844-43ab-b229-070c3b612b15" xmlns:ns3="3b5ef596-78ca-4a45-93fc-90240ee6845f" targetNamespace="http://schemas.microsoft.com/office/2006/metadata/properties" ma:root="true" ma:fieldsID="94e6fbde9fd6358e081465404df207d1" ns2:_="" ns3:_="">
    <xsd:import namespace="56b43df6-b844-43ab-b229-070c3b612b15"/>
    <xsd:import namespace="3b5ef596-78ca-4a45-93fc-90240ee6845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43df6-b844-43ab-b229-070c3b612b1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b42c616-9ab7-4cc3-8a82-bbf98c3ef166}" ma:internalName="TaxCatchAll" ma:showField="CatchAllData" ma:web="56b43df6-b844-43ab-b229-070c3b612b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ef596-78ca-4a45-93fc-90240ee68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78779e8-1a48-45e4-a4b5-f6dc3bca0c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5ef596-78ca-4a45-93fc-90240ee6845f">
      <Terms xmlns="http://schemas.microsoft.com/office/infopath/2007/PartnerControls"/>
    </lcf76f155ced4ddcb4097134ff3c332f>
    <TaxCatchAll xmlns="56b43df6-b844-43ab-b229-070c3b612b1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F19737-4D4B-4B3F-8901-C81A060270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43df6-b844-43ab-b229-070c3b612b15"/>
    <ds:schemaRef ds:uri="3b5ef596-78ca-4a45-93fc-90240ee684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83650C-6731-4F27-9889-B481AC8D1DED}">
  <ds:schemaRefs>
    <ds:schemaRef ds:uri="3b5ef596-78ca-4a45-93fc-90240ee6845f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56b43df6-b844-43ab-b229-070c3b612b1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6FB789-0ACB-4439-ACEF-E99919101D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554</Words>
  <Application>Microsoft Macintosh PowerPoint</Application>
  <PresentationFormat>Widescreen</PresentationFormat>
  <Paragraphs>135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等线</vt:lpstr>
      <vt:lpstr>Alibaba PuHuiTi 2.0 55 Regular</vt:lpstr>
      <vt:lpstr>Aptos</vt:lpstr>
      <vt:lpstr>Arial</vt:lpstr>
      <vt:lpstr>Space Grotesk</vt:lpstr>
      <vt:lpstr>Space Grotesk Medium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b1135</dc:creator>
  <cp:lastModifiedBy>Ashish Sharma</cp:lastModifiedBy>
  <cp:revision>308</cp:revision>
  <dcterms:created xsi:type="dcterms:W3CDTF">2024-10-09T10:51:27Z</dcterms:created>
  <dcterms:modified xsi:type="dcterms:W3CDTF">2024-11-20T07:49:38Z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0x01010081647F2CC9118F47ACDC3C2D728A7E33</vt:lpwstr>
  </property>
  <property fmtid="{D5CDD505-2E9C-101B-9397-08002B2CF9AE}" pid="3" name="MediaServiceImageTags">
    <vt:lpwstr/>
  </property>
</Properties>
</file>